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80" r:id="rId1"/>
  </p:sldMasterIdLst>
  <p:notesMasterIdLst>
    <p:notesMasterId r:id="rId85"/>
  </p:notesMasterIdLst>
  <p:sldIdLst>
    <p:sldId id="256" r:id="rId2"/>
    <p:sldId id="348" r:id="rId3"/>
    <p:sldId id="371" r:id="rId4"/>
    <p:sldId id="372" r:id="rId5"/>
    <p:sldId id="373" r:id="rId6"/>
    <p:sldId id="374" r:id="rId7"/>
    <p:sldId id="375" r:id="rId8"/>
    <p:sldId id="384" r:id="rId9"/>
    <p:sldId id="376" r:id="rId10"/>
    <p:sldId id="377" r:id="rId11"/>
    <p:sldId id="385" r:id="rId12"/>
    <p:sldId id="386" r:id="rId13"/>
    <p:sldId id="388" r:id="rId14"/>
    <p:sldId id="389" r:id="rId15"/>
    <p:sldId id="390" r:id="rId16"/>
    <p:sldId id="391" r:id="rId17"/>
    <p:sldId id="352" r:id="rId18"/>
    <p:sldId id="353" r:id="rId19"/>
    <p:sldId id="354" r:id="rId20"/>
    <p:sldId id="355" r:id="rId21"/>
    <p:sldId id="361" r:id="rId22"/>
    <p:sldId id="362" r:id="rId23"/>
    <p:sldId id="360" r:id="rId24"/>
    <p:sldId id="363" r:id="rId25"/>
    <p:sldId id="366" r:id="rId26"/>
    <p:sldId id="356" r:id="rId27"/>
    <p:sldId id="357" r:id="rId28"/>
    <p:sldId id="358" r:id="rId29"/>
    <p:sldId id="359" r:id="rId30"/>
    <p:sldId id="364" r:id="rId31"/>
    <p:sldId id="365" r:id="rId32"/>
    <p:sldId id="392" r:id="rId33"/>
    <p:sldId id="393" r:id="rId34"/>
    <p:sldId id="367" r:id="rId35"/>
    <p:sldId id="291" r:id="rId36"/>
    <p:sldId id="296" r:id="rId37"/>
    <p:sldId id="292" r:id="rId38"/>
    <p:sldId id="297" r:id="rId39"/>
    <p:sldId id="298" r:id="rId40"/>
    <p:sldId id="299" r:id="rId41"/>
    <p:sldId id="301" r:id="rId42"/>
    <p:sldId id="302" r:id="rId43"/>
    <p:sldId id="300" r:id="rId44"/>
    <p:sldId id="304" r:id="rId45"/>
    <p:sldId id="303" r:id="rId46"/>
    <p:sldId id="305" r:id="rId47"/>
    <p:sldId id="306" r:id="rId48"/>
    <p:sldId id="307" r:id="rId49"/>
    <p:sldId id="308" r:id="rId50"/>
    <p:sldId id="314" r:id="rId51"/>
    <p:sldId id="316" r:id="rId52"/>
    <p:sldId id="344" r:id="rId53"/>
    <p:sldId id="345" r:id="rId54"/>
    <p:sldId id="346" r:id="rId55"/>
    <p:sldId id="368" r:id="rId56"/>
    <p:sldId id="313" r:id="rId57"/>
    <p:sldId id="320" r:id="rId58"/>
    <p:sldId id="321" r:id="rId59"/>
    <p:sldId id="347" r:id="rId60"/>
    <p:sldId id="369" r:id="rId61"/>
    <p:sldId id="317" r:id="rId62"/>
    <p:sldId id="336" r:id="rId63"/>
    <p:sldId id="318" r:id="rId64"/>
    <p:sldId id="329" r:id="rId65"/>
    <p:sldId id="337" r:id="rId66"/>
    <p:sldId id="332" r:id="rId67"/>
    <p:sldId id="333" r:id="rId68"/>
    <p:sldId id="334" r:id="rId69"/>
    <p:sldId id="339" r:id="rId70"/>
    <p:sldId id="395" r:id="rId71"/>
    <p:sldId id="396" r:id="rId72"/>
    <p:sldId id="397" r:id="rId73"/>
    <p:sldId id="394" r:id="rId74"/>
    <p:sldId id="340" r:id="rId75"/>
    <p:sldId id="322" r:id="rId76"/>
    <p:sldId id="342" r:id="rId77"/>
    <p:sldId id="324" r:id="rId78"/>
    <p:sldId id="325" r:id="rId79"/>
    <p:sldId id="326" r:id="rId80"/>
    <p:sldId id="327" r:id="rId81"/>
    <p:sldId id="328" r:id="rId82"/>
    <p:sldId id="343" r:id="rId83"/>
    <p:sldId id="370" r:id="rId84"/>
  </p:sldIdLst>
  <p:sldSz cx="9144000" cy="6858000" type="screen4x3"/>
  <p:notesSz cx="6858000" cy="9144000"/>
  <p:defaultTextStyle>
    <a:defPPr>
      <a:defRPr lang="en-US"/>
    </a:defPPr>
    <a:lvl1pPr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56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28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00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72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2E721-6333-15B7-3152-C9CA53E87F63}" v="1359" dt="2023-12-10T04:17:35.315"/>
    <p1510:client id="{188DE723-D1AF-5121-77F6-FC7D41F5428B}" v="1" dt="2023-12-05T14:26:07.473"/>
    <p1510:client id="{39B74542-131F-3F50-3BA9-E7738E0B1470}" v="151" dt="2023-12-05T14:24:48.060"/>
    <p1510:client id="{5335E4B4-1D47-6605-E0A0-B172FBE7160D}" v="28" dt="2023-12-11T03:30:57.652"/>
    <p1510:client id="{769C775E-C746-B37B-6F4A-5E48C61A7951}" v="25" dt="2023-12-11T01:45:50.043"/>
    <p1510:client id="{8EA342C2-DD9B-7A69-2C6C-54F329ED3D17}" v="106" dt="2023-12-10T05:00:14.153"/>
    <p1510:client id="{A424B282-10AC-0658-2A45-5A5E1DA84774}" v="145" dt="2023-12-04T19:46:31.288"/>
    <p1510:client id="{C68818CA-6C28-AB47-B9B8-6088EA5BF849}" v="120" dt="2023-11-29T14:27:53.531"/>
    <p1510:client id="{DF2E8BF6-94C3-DA46-A032-E20FEA2612BC}" v="1517" dt="2023-12-04T16:54:10.906"/>
    <p1510:client id="{E29769C3-B12D-E2DC-BA04-63A1C615709E}" v="106" dt="2023-12-10T23:27:00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A4C9B9-9C44-4E8B-9272-58A04D2ADEE7}" type="datetimeFigureOut">
              <a:rPr lang="en-US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107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98FE889-F603-4D00-80AA-23194059C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907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67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21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75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28" algn="l" defTabSz="9141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2813" fontAlgn="base">
              <a:spcBef>
                <a:spcPct val="0"/>
              </a:spcBef>
              <a:spcAft>
                <a:spcPct val="0"/>
              </a:spcAft>
              <a:defRPr/>
            </a:pPr>
            <a:fld id="{B5B37837-90BF-4793-97F3-4EDC7B00983D}" type="slidenum">
              <a:rPr lang="en-US">
                <a:cs typeface="Arial" charset="0"/>
              </a:rPr>
              <a:pPr defTabSz="912813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44A271-18E5-4EA2-91D1-264C29A8582D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2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784FC6-76A2-4D11-896F-26DDD064D56A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FF141B-A683-4046-8A32-2D39D679AA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4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CCEF6A-629A-4BF3-A3E2-8F7F376D9156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55990-E11B-4599-BEA9-2049B8DF3C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9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7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20D653-45B8-47D2-A780-11E4890CB59D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A6AC7E-C53E-41FF-A862-28B24DB129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0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9ECF93-933D-4823-9FCA-F50A8091DEF4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918D49-2F56-4AEC-99B0-68BEC504BF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1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2BFCE-237B-4345-9BC3-1D8A42717D07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A7975-A4A5-4F69-8D93-4995CF9815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3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FB5869-7B3A-4E08-BA7D-E82D75E476E8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E22BE-68DF-4420-A156-83AE6309D0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7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EE6895-F185-4BA2-93EB-564995BF0C7D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BC9FFE-1D55-46A0-B12D-1C1F08C1C3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2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4A81D7-47A6-4C88-954F-3376A5EEDFE9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0F23A7-2A3C-405E-A28B-584702673DAE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82C11B-3D4C-4EE0-AD3D-992C607502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D285AE-B039-4A48-A236-8B80DF439A76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FDA Workshop on Computer Methods for Cardiovascular Devices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C6AE22-8B6E-4DD5-926B-FDB9D3C12F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1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0200"/>
            <a:ext cx="9144000" cy="230124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i="0" u="none" strike="noStrike">
                <a:solidFill>
                  <a:srgbClr val="CE4A4A"/>
                </a:solidFill>
                <a:effectLst/>
                <a:latin typeface="Arial" panose="020B0604020202020204" pitchFamily="34" charset="0"/>
              </a:rPr>
              <a:t>Population Health Data Sciences Machine Learning Workshop</a:t>
            </a:r>
            <a:endParaRPr sz="600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0" y="3901440"/>
            <a:ext cx="9144000" cy="2270760"/>
          </a:xfrm>
        </p:spPr>
        <p:txBody>
          <a:bodyPr>
            <a:normAutofit/>
          </a:bodyPr>
          <a:lstStyle/>
          <a:p>
            <a:r>
              <a:rPr lang="en-US" sz="2800" b="1"/>
              <a:t>Vijaya Kolachalama &amp; Evan Johnson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5691B-4458-B149-AF5F-D34575807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257225" cy="914400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EF2756FD-6C52-DE8B-E812-79A59166E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928" y="152264"/>
            <a:ext cx="2838401" cy="9144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145C-3D7E-CDD6-2D6A-46281E88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caret package in 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CFA0C-DD50-630A-A0EF-2EBA8A41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76" y="1994071"/>
            <a:ext cx="8229600" cy="2873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caret package</a:t>
            </a:r>
            <a:r>
              <a:rPr lang="en-US">
                <a:ea typeface="+mn-lt"/>
                <a:cs typeface="+mn-lt"/>
              </a:rPr>
              <a:t> in R has several useful functions for building and assessing machine learning methods.</a:t>
            </a:r>
          </a:p>
          <a:p>
            <a:endParaRPr lang="en-US" i="1">
              <a:ea typeface="+mn-lt"/>
              <a:cs typeface="+mn-lt"/>
            </a:endParaRPr>
          </a:p>
          <a:p>
            <a:r>
              <a:rPr lang="en-US" i="1">
                <a:ea typeface="+mn-lt"/>
                <a:cs typeface="+mn-lt"/>
              </a:rPr>
              <a:t>Examples: 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B3DEA-38FA-3BE4-9505-C77A7888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E3CFD-61E4-14AA-3F30-82C9B1A9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E78A-4FEC-36D2-37EE-08D2023F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Regularization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8B0B-B162-93B3-4C25-AA67C3C0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9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>
                <a:ea typeface="+mn-lt"/>
                <a:cs typeface="+mn-lt"/>
              </a:rPr>
              <a:t>Regularization </a:t>
            </a:r>
            <a:r>
              <a:rPr lang="en-US" sz="2800">
                <a:ea typeface="+mn-lt"/>
                <a:cs typeface="+mn-lt"/>
              </a:rPr>
              <a:t>is used to penalize complex models, deployed for reducing overfitting. Examples include:</a:t>
            </a:r>
          </a:p>
          <a:p>
            <a:r>
              <a:rPr lang="en-US" sz="2400" u="sng">
                <a:ea typeface="+mn-lt"/>
                <a:cs typeface="+mn-lt"/>
              </a:rPr>
              <a:t>Regression:</a:t>
            </a:r>
            <a:r>
              <a:rPr lang="en-US" sz="2400">
                <a:ea typeface="+mn-lt"/>
                <a:cs typeface="+mn-lt"/>
              </a:rPr>
              <a:t> Penalizing coefficients to create parsimonious models (variable selection) </a:t>
            </a:r>
            <a:endParaRPr lang="en-US" sz="2400">
              <a:cs typeface="Calibri"/>
            </a:endParaRPr>
          </a:p>
          <a:p>
            <a:r>
              <a:rPr lang="en-US" sz="2400" u="sng">
                <a:ea typeface="+mn-lt"/>
                <a:cs typeface="+mn-lt"/>
              </a:rPr>
              <a:t>K-means:</a:t>
            </a:r>
            <a:r>
              <a:rPr lang="en-US" sz="2400">
                <a:ea typeface="+mn-lt"/>
                <a:cs typeface="+mn-lt"/>
              </a:rPr>
              <a:t> Restricting the segments for avoiding redundant groups. </a:t>
            </a:r>
          </a:p>
          <a:p>
            <a:r>
              <a:rPr lang="en-US" sz="2400" u="sng">
                <a:ea typeface="+mn-lt"/>
                <a:cs typeface="+mn-lt"/>
              </a:rPr>
              <a:t>Random forests:</a:t>
            </a:r>
            <a:r>
              <a:rPr lang="en-US" sz="2400">
                <a:ea typeface="+mn-lt"/>
                <a:cs typeface="+mn-lt"/>
              </a:rPr>
              <a:t> Reducing the depths of tree and branches (new features) </a:t>
            </a:r>
            <a:endParaRPr lang="en-US" sz="2400">
              <a:cs typeface="Calibri"/>
            </a:endParaRPr>
          </a:p>
          <a:p>
            <a:r>
              <a:rPr lang="en-US" sz="2400" u="sng">
                <a:ea typeface="+mn-lt"/>
                <a:cs typeface="+mn-lt"/>
              </a:rPr>
              <a:t>Neural networks:</a:t>
            </a:r>
            <a:r>
              <a:rPr lang="en-US" sz="2400">
                <a:ea typeface="+mn-lt"/>
                <a:cs typeface="+mn-lt"/>
              </a:rPr>
              <a:t> Confining the complexity (weights) of a model. </a:t>
            </a:r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AF60-969F-8202-FC53-78FA3B3E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C9615-2131-61D1-8E9F-D1C8F1DC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Ridge Regression</a:t>
            </a:r>
            <a:endParaRPr lang="en-US"/>
          </a:p>
        </p:txBody>
      </p:sp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9A471F4-5FDE-8B47-FA24-D6F10CE9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6" y="2007204"/>
            <a:ext cx="8811733" cy="2846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LASSO Regression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1" name="Content Placeholder 10" descr="A black and white text&#10;&#10;Description automatically generated">
            <a:extLst>
              <a:ext uri="{FF2B5EF4-FFF2-40B4-BE49-F238E27FC236}">
                <a16:creationId xmlns:a16="http://schemas.microsoft.com/office/drawing/2014/main" id="{746D4BA4-91E9-CD53-3B20-B6B9CECFF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6" y="1803878"/>
            <a:ext cx="8898122" cy="3250244"/>
          </a:xfrm>
        </p:spPr>
      </p:pic>
    </p:spTree>
    <p:extLst>
      <p:ext uri="{BB962C8B-B14F-4D97-AF65-F5344CB8AC3E}">
        <p14:creationId xmlns:p14="http://schemas.microsoft.com/office/powerpoint/2010/main" val="205677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B958-E27B-9815-F00F-4589D00F4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Regularization Example: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Elastic Net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028D0-FEC5-CA39-69DE-7E11B36D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A08E6-F96E-7306-F59C-D1987E2A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C72089-D19A-A750-F81D-B54FA4C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71" y="1759454"/>
            <a:ext cx="8911412" cy="384860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7334D-A34B-4581-B7FD-11572F8BAA5B}"/>
              </a:ext>
            </a:extLst>
          </p:cNvPr>
          <p:cNvSpPr txBox="1"/>
          <p:nvPr/>
        </p:nvSpPr>
        <p:spPr>
          <a:xfrm>
            <a:off x="103667" y="5845248"/>
            <a:ext cx="89233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cs typeface="Arial"/>
              </a:rPr>
              <a:t>We can use the </a:t>
            </a:r>
            <a:r>
              <a:rPr lang="en-US" sz="2400" b="1" err="1">
                <a:latin typeface="Calibri"/>
                <a:cs typeface="Arial"/>
              </a:rPr>
              <a:t>glmnet</a:t>
            </a:r>
            <a:r>
              <a:rPr lang="en-US" sz="2400" b="1">
                <a:latin typeface="Calibri"/>
                <a:cs typeface="Arial"/>
              </a:rPr>
              <a:t> package</a:t>
            </a:r>
            <a:r>
              <a:rPr lang="en-US" sz="2400">
                <a:latin typeface="Calibri"/>
                <a:cs typeface="Arial"/>
              </a:rPr>
              <a:t> to apply Elastic Net regularization in R</a:t>
            </a:r>
          </a:p>
        </p:txBody>
      </p:sp>
    </p:spTree>
    <p:extLst>
      <p:ext uri="{BB962C8B-B14F-4D97-AF65-F5344CB8AC3E}">
        <p14:creationId xmlns:p14="http://schemas.microsoft.com/office/powerpoint/2010/main" val="203784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665A-1938-F12E-3EE2-8E37D6CF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Kernel-based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BDA3-495A-6365-9F7B-22056F0E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6045"/>
            <a:ext cx="8229600" cy="477309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Kernel machines are a class of methods for pattern analysis that use linear classifiers to solve nonlinear problems. 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Kernel methods only require a user-specified kernel, i.e., a similarity function over all pairs of data points computed using inner products. 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 contrast, many other algorithms require the  explicit transformation of the raw data.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7F53-F11B-33C4-C295-F244B475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2B045-F3B0-0A21-A0AB-AD85829A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2566-FDCE-3268-26AD-E309DC47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Kernel based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1755-3D88-A390-5B48-60E60B55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99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Algorithms that operate with kernels include:</a:t>
            </a:r>
          </a:p>
          <a:p>
            <a:r>
              <a:rPr lang="en-US">
                <a:ea typeface="+mn-lt"/>
                <a:cs typeface="+mn-lt"/>
              </a:rPr>
              <a:t>Kernel perceptron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Support-vector machines (SVM) </a:t>
            </a:r>
          </a:p>
          <a:p>
            <a:r>
              <a:rPr lang="en-US">
                <a:ea typeface="+mn-lt"/>
                <a:cs typeface="+mn-lt"/>
              </a:rPr>
              <a:t>Gaussian processes </a:t>
            </a:r>
          </a:p>
          <a:p>
            <a:r>
              <a:rPr lang="en-US">
                <a:ea typeface="+mn-lt"/>
                <a:cs typeface="+mn-lt"/>
              </a:rPr>
              <a:t>Principal components analysis (PCA) </a:t>
            </a:r>
          </a:p>
          <a:p>
            <a:r>
              <a:rPr lang="en-US">
                <a:ea typeface="+mn-lt"/>
                <a:cs typeface="+mn-lt"/>
              </a:rPr>
              <a:t>Canonical correlation analysis </a:t>
            </a:r>
          </a:p>
          <a:p>
            <a:r>
              <a:rPr lang="en-US">
                <a:ea typeface="+mn-lt"/>
                <a:cs typeface="+mn-lt"/>
              </a:rPr>
              <a:t>Ridge regression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Spectral clustering </a:t>
            </a:r>
          </a:p>
          <a:p>
            <a:r>
              <a:rPr lang="en-US">
                <a:ea typeface="+mn-lt"/>
                <a:cs typeface="+mn-lt"/>
              </a:rPr>
              <a:t>Linear adaptive filters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A857E-047E-F4E3-385A-CBED6758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FC480-A6A9-FAA4-7C2D-34F66C6D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D46-6EFC-2D5C-5EA1-A95194D4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0D22-23B5-8EA7-9A82-01B6CA02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100" b="1"/>
              <a:t>Support vector machines </a:t>
            </a:r>
            <a:r>
              <a:rPr lang="en-US" sz="5100"/>
              <a:t>(SVMs) are supervised learning models analyze data for classification and regression analysis. 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5100"/>
              <a:t>The goal is to find a classifier by identifying an optimized </a:t>
            </a:r>
            <a:r>
              <a:rPr lang="en-US" sz="5100" i="1"/>
              <a:t>decision boundary </a:t>
            </a:r>
            <a:r>
              <a:rPr lang="en-US" sz="5100"/>
              <a:t>or </a:t>
            </a:r>
            <a:r>
              <a:rPr lang="en-US" sz="5100" i="1"/>
              <a:t>“separating hyperplane”</a:t>
            </a:r>
            <a:r>
              <a:rPr lang="en-US" sz="5100"/>
              <a:t> between two classes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 b="1" i="1">
                <a:effectLst/>
                <a:latin typeface="Helvetica" pitchFamily="2" charset="0"/>
              </a:rPr>
              <a:t>Note: </a:t>
            </a:r>
            <a:r>
              <a:rPr lang="en-US" sz="2600" i="1">
                <a:effectLst/>
                <a:latin typeface="Helvetica" pitchFamily="2" charset="0"/>
              </a:rPr>
              <a:t>These </a:t>
            </a:r>
            <a:r>
              <a:rPr lang="en-US" sz="2600" i="1">
                <a:latin typeface="Helvetica" pitchFamily="2" charset="0"/>
              </a:rPr>
              <a:t>m</a:t>
            </a:r>
            <a:r>
              <a:rPr lang="en-US" sz="2600" i="1">
                <a:effectLst/>
                <a:latin typeface="Helvetica" pitchFamily="2" charset="0"/>
              </a:rPr>
              <a:t>aterials were obtained and adapted from: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https://</a:t>
            </a:r>
            <a:r>
              <a:rPr lang="en-US" sz="2600" i="1" err="1">
                <a:effectLst/>
                <a:latin typeface="Helvetica" pitchFamily="2" charset="0"/>
              </a:rPr>
              <a:t>www.datacamp.com</a:t>
            </a:r>
            <a:r>
              <a:rPr lang="en-US" sz="2600" i="1">
                <a:effectLst/>
                <a:latin typeface="Helvetica" pitchFamily="2" charset="0"/>
              </a:rPr>
              <a:t>/community/tutorials/support-vector-machines-r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The Elements of Statistical Learning, Hastie, et al., Springer</a:t>
            </a:r>
            <a:endParaRPr lang="en-US" sz="2600">
              <a:effectLst/>
              <a:latin typeface="Helvetica" pitchFamily="2" charset="0"/>
            </a:endParaRPr>
          </a:p>
          <a:p>
            <a:r>
              <a:rPr lang="en-US" sz="2600" i="1">
                <a:effectLst/>
                <a:latin typeface="Helvetica" pitchFamily="2" charset="0"/>
              </a:rPr>
              <a:t>https://</a:t>
            </a:r>
            <a:r>
              <a:rPr lang="en-US" sz="2600" i="1" err="1">
                <a:effectLst/>
                <a:latin typeface="Helvetica" pitchFamily="2" charset="0"/>
              </a:rPr>
              <a:t>www.geeksforgeeks.org</a:t>
            </a:r>
            <a:r>
              <a:rPr lang="en-US" sz="2600" i="1">
                <a:effectLst/>
                <a:latin typeface="Helvetica" pitchFamily="2" charset="0"/>
              </a:rPr>
              <a:t>/classifying-data-using-support-</a:t>
            </a:r>
            <a:r>
              <a:rPr lang="en-US" sz="2600" i="1" err="1">
                <a:effectLst/>
                <a:latin typeface="Helvetica" pitchFamily="2" charset="0"/>
              </a:rPr>
              <a:t>vectormachinessvms</a:t>
            </a:r>
            <a:r>
              <a:rPr lang="en-US" sz="2600" i="1">
                <a:latin typeface="Helvetica" pitchFamily="2" charset="0"/>
              </a:rPr>
              <a:t>-</a:t>
            </a:r>
            <a:r>
              <a:rPr lang="en-US" sz="2600" i="1">
                <a:effectLst/>
                <a:latin typeface="Helvetica" pitchFamily="2" charset="0"/>
              </a:rPr>
              <a:t>in-r/amp/</a:t>
            </a:r>
            <a:endParaRPr lang="en-US" sz="2600">
              <a:effectLst/>
              <a:latin typeface="Helvetica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6DF85-EF6D-EED2-3533-8E3B616B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5E83C-0AB9-4A64-BB2F-B8FC8E63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5FE3-A184-EA5C-A59F-9CF531F2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</a:p>
        </p:txBody>
      </p:sp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09554FD4-1C8B-E0D3-01F9-6152208E2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30632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C619-1A74-5361-6C52-6C0595AD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F3D2A-422F-9EBB-ED73-F0961464A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F483B-3585-4315-617A-6049988E7285}"/>
              </a:ext>
            </a:extLst>
          </p:cNvPr>
          <p:cNvSpPr txBox="1"/>
          <p:nvPr/>
        </p:nvSpPr>
        <p:spPr>
          <a:xfrm>
            <a:off x="668504" y="1417638"/>
            <a:ext cx="7806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Let’s imagine we have two tags: </a:t>
            </a:r>
            <a:r>
              <a:rPr lang="en-US" sz="2400" i="1">
                <a:solidFill>
                  <a:srgbClr val="FF0000"/>
                </a:solidFill>
              </a:rPr>
              <a:t>red</a:t>
            </a:r>
            <a:r>
              <a:rPr lang="en-US" sz="2400"/>
              <a:t> and </a:t>
            </a:r>
            <a:r>
              <a:rPr lang="en-US" sz="2400" i="1">
                <a:solidFill>
                  <a:schemeClr val="tx2"/>
                </a:solidFill>
              </a:rPr>
              <a:t>blue</a:t>
            </a:r>
            <a:r>
              <a:rPr lang="en-US" sz="2400"/>
              <a:t>, and our data has two features: </a:t>
            </a:r>
            <a:r>
              <a:rPr lang="en-US" sz="2400" i="1"/>
              <a:t>x</a:t>
            </a:r>
            <a:r>
              <a:rPr lang="en-US" sz="2400"/>
              <a:t> and </a:t>
            </a:r>
            <a:r>
              <a:rPr lang="en-US" sz="2400" i="1"/>
              <a:t>y</a:t>
            </a:r>
            <a:r>
              <a:rPr lang="en-US" sz="2400"/>
              <a:t>. We can plot our training data on a plane:</a:t>
            </a:r>
          </a:p>
        </p:txBody>
      </p:sp>
    </p:spTree>
    <p:extLst>
      <p:ext uri="{BB962C8B-B14F-4D97-AF65-F5344CB8AC3E}">
        <p14:creationId xmlns:p14="http://schemas.microsoft.com/office/powerpoint/2010/main" val="33240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6ACF-3F17-ECD6-2613-949F55A2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445769-7CA7-DC1A-6004-8A7632957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28600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A626-70CA-DF05-B07B-FC2AE7CB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C6EF1-31B5-E1EA-BFA3-FA821687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10D93-BB11-1FB4-CFA6-60CF94287227}"/>
              </a:ext>
            </a:extLst>
          </p:cNvPr>
          <p:cNvSpPr txBox="1"/>
          <p:nvPr/>
        </p:nvSpPr>
        <p:spPr>
          <a:xfrm>
            <a:off x="562852" y="1417638"/>
            <a:ext cx="801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An </a:t>
            </a:r>
            <a:r>
              <a:rPr lang="en-US" sz="2400" b="1"/>
              <a:t>SVM</a:t>
            </a:r>
            <a:r>
              <a:rPr lang="en-US" sz="2400"/>
              <a:t> identifies the </a:t>
            </a:r>
            <a:r>
              <a:rPr lang="en-US" sz="2400" b="1"/>
              <a:t>decision boundary </a:t>
            </a:r>
            <a:r>
              <a:rPr lang="en-US" sz="2400"/>
              <a:t>or </a:t>
            </a:r>
            <a:r>
              <a:rPr lang="en-US" sz="2400" b="1"/>
              <a:t>hyperplane </a:t>
            </a:r>
            <a:r>
              <a:rPr lang="en-US" sz="2400"/>
              <a:t>(two dimensions: line) that best separates the tags:</a:t>
            </a:r>
          </a:p>
        </p:txBody>
      </p:sp>
    </p:spTree>
    <p:extLst>
      <p:ext uri="{BB962C8B-B14F-4D97-AF65-F5344CB8AC3E}">
        <p14:creationId xmlns:p14="http://schemas.microsoft.com/office/powerpoint/2010/main" val="378801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8729-D5E2-564A-8CA9-82D66F1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Introduction to Machine Learning Terminology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Definition of features, labels, data preparation, input, output, etc.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Overview of Machine Learning Methods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Data preparation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Supervised and unsupervised learning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Model training and testing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Model evaluation / performance metrics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Kernel-based Methods</a:t>
            </a:r>
          </a:p>
          <a:p>
            <a:pPr lvl="1"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Conceptual understanding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Decision Trees</a:t>
            </a:r>
          </a:p>
          <a:p>
            <a:pPr>
              <a:spcBef>
                <a:spcPts val="0"/>
              </a:spcBef>
            </a:pPr>
            <a:r>
              <a:rPr lang="en-US" sz="2400" b="0" i="0" u="none" strike="noStrike">
                <a:solidFill>
                  <a:srgbClr val="212121"/>
                </a:solidFill>
                <a:effectLst/>
                <a:latin typeface="Calibri"/>
                <a:cs typeface="Calibri"/>
              </a:rPr>
              <a:t>Neural Networks</a:t>
            </a:r>
          </a:p>
          <a:p>
            <a:pPr>
              <a:spcBef>
                <a:spcPts val="0"/>
              </a:spcBef>
            </a:pPr>
            <a:r>
              <a:rPr lang="en-US" sz="2400">
                <a:solidFill>
                  <a:srgbClr val="212121"/>
                </a:solidFill>
                <a:latin typeface="Calibri"/>
                <a:cs typeface="Calibri"/>
              </a:rPr>
              <a:t>Code + case studies are integrated throughout </a:t>
            </a:r>
            <a:endParaRPr lang="en-US" sz="2400">
              <a:solidFill>
                <a:srgbClr val="21212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5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59F3-7ECA-53E4-BE82-70A8E15A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(Linear Data)</a:t>
            </a:r>
            <a:endParaRPr lang="en-US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E48BB85E-4514-7B71-9800-04E389DB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264" y="2265680"/>
            <a:ext cx="4281472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AB893-C6D1-4920-5FEC-B8F203F5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EC45C-41AD-724C-1240-75B829DB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6FA2C-8C4F-6712-7406-58B5BAD3C4A7}"/>
              </a:ext>
            </a:extLst>
          </p:cNvPr>
          <p:cNvSpPr txBox="1"/>
          <p:nvPr/>
        </p:nvSpPr>
        <p:spPr>
          <a:xfrm>
            <a:off x="320040" y="1417638"/>
            <a:ext cx="850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But what exactly is the best hyperplane? For SVM, it’s the one that </a:t>
            </a:r>
            <a:r>
              <a:rPr lang="en-US" sz="2400" i="1"/>
              <a:t>maximizes the margins </a:t>
            </a:r>
            <a:r>
              <a:rPr lang="en-US" sz="2400"/>
              <a:t>from the data from both tags:</a:t>
            </a:r>
          </a:p>
        </p:txBody>
      </p:sp>
    </p:spTree>
    <p:extLst>
      <p:ext uri="{BB962C8B-B14F-4D97-AF65-F5344CB8AC3E}">
        <p14:creationId xmlns:p14="http://schemas.microsoft.com/office/powerpoint/2010/main" val="95005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A68D-F81C-CE78-FC05-F8A1B57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graph of a graph with colored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3477711-D0FE-D386-A908-7DF6E596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" y="1258094"/>
            <a:ext cx="7654903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5BED-FD81-E67D-801E-90CFC718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F8BA8-30A7-7644-48FF-92CE2E08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7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165E-D270-BDB2-B179-3929DCF6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52B11B33-1BA0-B2FC-4F44-85DF142A3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26" y="1351916"/>
            <a:ext cx="6841349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6D07-7FBB-BD97-9441-BA87B589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CBE1E-B522-A475-D274-8E1A798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1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7326-2820-8A6D-E19A-931F4C5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ECD6AAD-04EE-C1FC-B310-B0A7D698E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412" y="1325562"/>
            <a:ext cx="6321175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F8D5-182F-4D1E-C89B-9DE76CFA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D2DDB-92F0-77F7-F0DC-BEA1CCAB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7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C2A-8C11-04C7-692E-48CE3E76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into SVM Methodology</a:t>
            </a:r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1CB55CE-5FDF-BE7E-5081-2F1E2ACFC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13" y="1258094"/>
            <a:ext cx="7483974" cy="5257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52AC5-0985-325D-E703-9F7F23783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EBF51-9308-84DE-9285-BD7955A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4CFB-FD50-FECA-D31E-28E564B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Example in R</a:t>
            </a:r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1191F3CD-545D-CB39-C68B-BE9A87D4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7" y="1830387"/>
            <a:ext cx="7615387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2767-93BB-31AE-D775-1B31DFDE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6318-75D7-B723-D704-3D21B147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84179-D5BC-4339-9794-4DF609A91B2D}"/>
              </a:ext>
            </a:extLst>
          </p:cNvPr>
          <p:cNvSpPr txBox="1"/>
          <p:nvPr/>
        </p:nvSpPr>
        <p:spPr>
          <a:xfrm>
            <a:off x="619219" y="1368722"/>
            <a:ext cx="7905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the </a:t>
            </a:r>
            <a:r>
              <a:rPr lang="en-US" sz="2400" b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e1071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package which contains an SVM function:</a:t>
            </a:r>
          </a:p>
        </p:txBody>
      </p:sp>
    </p:spTree>
    <p:extLst>
      <p:ext uri="{BB962C8B-B14F-4D97-AF65-F5344CB8AC3E}">
        <p14:creationId xmlns:p14="http://schemas.microsoft.com/office/powerpoint/2010/main" val="1606086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6004-9B9C-238C-D7E1-CA36B043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43FFD554-978A-2D37-3688-BC42570FE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8" y="2286000"/>
            <a:ext cx="5083445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99F6D-71FB-B52E-8F54-110676E1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C6E4E-9038-1BAA-D712-6C3837AF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CDA33-A1A1-D940-17B8-74A4EDBCCFA3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 prior examples were easy because the data were linearly separable. Often things aren’t that simple. Look at this case:</a:t>
            </a:r>
          </a:p>
        </p:txBody>
      </p:sp>
    </p:spTree>
    <p:extLst>
      <p:ext uri="{BB962C8B-B14F-4D97-AF65-F5344CB8AC3E}">
        <p14:creationId xmlns:p14="http://schemas.microsoft.com/office/powerpoint/2010/main" val="2421068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0901-4066-5543-5221-2AB4B245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9D95D63C-BFEC-AF6C-6E7B-543FA72B8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51" y="2286000"/>
            <a:ext cx="4946498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8F0E-1170-5D0E-DE3C-B6506470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EEF91-6FA5-E36E-C13E-33BA0179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2BC74-D652-243C-D33F-63EF0B623BA1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Here we will add a third dimension: </a:t>
            </a:r>
            <a:r>
              <a:rPr lang="en-US" sz="2400" i="1"/>
              <a:t>z = x</a:t>
            </a:r>
            <a:r>
              <a:rPr lang="en-US" sz="2400" i="1" baseline="30000"/>
              <a:t>2</a:t>
            </a:r>
            <a:r>
              <a:rPr lang="en-US" sz="2400" i="1"/>
              <a:t> + y</a:t>
            </a:r>
            <a:r>
              <a:rPr lang="en-US" sz="2400" i="1" baseline="30000"/>
              <a:t>2</a:t>
            </a:r>
            <a:r>
              <a:rPr lang="en-US" sz="2400" baseline="30000"/>
              <a:t> </a:t>
            </a:r>
            <a:r>
              <a:rPr lang="en-US" sz="2400"/>
              <a:t>(you’ll notice that’s the equation for a circle!), and plot </a:t>
            </a:r>
            <a:r>
              <a:rPr lang="en-US" sz="2400" i="1"/>
              <a:t>x</a:t>
            </a:r>
            <a:r>
              <a:rPr lang="en-US" sz="2400"/>
              <a:t> and </a:t>
            </a:r>
            <a:r>
              <a:rPr lang="en-US" sz="2400" i="1"/>
              <a:t>z</a:t>
            </a:r>
            <a:r>
              <a:rPr lang="en-US" sz="2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2636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E855-B956-2970-4EA6-C6C5235B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AF019729-0ED1-4B9C-970F-B76C2825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51" y="2286000"/>
            <a:ext cx="4946498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DA76-E31F-109C-05EB-2FF5FDE8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312AB-F7B0-DAAC-2617-3AA4633A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A6C153-A9A5-DDF7-E961-4A1969B6CFFD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can SVM do with this? Easy! The best hyperplane is parallel to the </a:t>
            </a:r>
            <a:r>
              <a:rPr lang="en-US" sz="2400" i="1"/>
              <a:t>x</a:t>
            </a:r>
            <a:r>
              <a:rPr lang="en-US" sz="2400"/>
              <a:t> axis at a certain </a:t>
            </a:r>
            <a:r>
              <a:rPr lang="en-US" sz="2400" i="1"/>
              <a:t>z</a:t>
            </a:r>
            <a:r>
              <a:rPr lang="en-US" sz="2400"/>
              <a:t> (let’s say </a:t>
            </a:r>
            <a:r>
              <a:rPr lang="en-US" sz="2400" i="1"/>
              <a:t>z</a:t>
            </a:r>
            <a:r>
              <a:rPr lang="en-US" sz="2400"/>
              <a:t>=1).</a:t>
            </a:r>
          </a:p>
        </p:txBody>
      </p:sp>
    </p:spTree>
    <p:extLst>
      <p:ext uri="{BB962C8B-B14F-4D97-AF65-F5344CB8AC3E}">
        <p14:creationId xmlns:p14="http://schemas.microsoft.com/office/powerpoint/2010/main" val="122956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4A7C-C688-5BA2-3939-E0FD71A9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Support Vector Machines</a:t>
            </a:r>
            <a:br>
              <a:rPr lang="en-US"/>
            </a:br>
            <a:r>
              <a:rPr lang="en-US" sz="2700"/>
              <a:t>(Non-Linear Data)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5A01AA-4E56-9949-52AE-1D811045E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8" y="2286000"/>
            <a:ext cx="5083444" cy="4572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BD0E0-57BC-EDC2-CA58-230533D2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BEBE0-F1F2-3AC5-EFDC-2BDC8409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6DEA3-07DB-CC2E-501C-1636F9B71A75}"/>
              </a:ext>
            </a:extLst>
          </p:cNvPr>
          <p:cNvSpPr txBox="1"/>
          <p:nvPr/>
        </p:nvSpPr>
        <p:spPr>
          <a:xfrm>
            <a:off x="309880" y="1417638"/>
            <a:ext cx="8524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Mapping it back to x and y: Our decision boundary is a circle with a radius 1, which separates both tags using an SVM.</a:t>
            </a:r>
          </a:p>
        </p:txBody>
      </p:sp>
    </p:spTree>
    <p:extLst>
      <p:ext uri="{BB962C8B-B14F-4D97-AF65-F5344CB8AC3E}">
        <p14:creationId xmlns:p14="http://schemas.microsoft.com/office/powerpoint/2010/main" val="1909514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E23D-F96F-5DFE-CC73-5542B621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2D84-9A18-EAC1-16EC-37053E6DE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u="sng">
                <a:latin typeface="Arial"/>
                <a:cs typeface="Arial"/>
              </a:rPr>
              <a:t>Machine learning</a:t>
            </a:r>
            <a:r>
              <a:rPr lang="en-US" sz="2800">
                <a:latin typeface="Arial"/>
                <a:cs typeface="Arial"/>
              </a:rPr>
              <a:t> is a computer’s way of learning from examples, and it is one of the most useful tools we have for the construction of </a:t>
            </a:r>
            <a:r>
              <a:rPr lang="en-US" sz="2800" i="1">
                <a:latin typeface="Arial"/>
                <a:cs typeface="Arial"/>
              </a:rPr>
              <a:t>artificially intelligent </a:t>
            </a:r>
            <a:r>
              <a:rPr lang="en-US" sz="2800">
                <a:latin typeface="Arial"/>
                <a:cs typeface="Arial"/>
              </a:rPr>
              <a:t>systems</a:t>
            </a:r>
            <a:endParaRPr lang="en-US" sz="2800">
              <a:cs typeface="Calibri"/>
            </a:endParaRPr>
          </a:p>
          <a:p>
            <a:endParaRPr lang="en-US" sz="2800" u="sng">
              <a:latin typeface="Arial"/>
              <a:cs typeface="Arial"/>
            </a:endParaRPr>
          </a:p>
          <a:p>
            <a:r>
              <a:rPr lang="en-US" sz="2800" u="sng">
                <a:latin typeface="Arial"/>
                <a:cs typeface="Arial"/>
              </a:rPr>
              <a:t>Artificial intelligence</a:t>
            </a:r>
            <a:r>
              <a:rPr lang="en-US" sz="2800">
                <a:latin typeface="Arial"/>
                <a:cs typeface="Arial"/>
              </a:rPr>
              <a:t> is a term used when machines (or computers) can mimic functions that humans can do. </a:t>
            </a:r>
            <a:endParaRPr lang="en-US" sz="2400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2000">
                <a:latin typeface="Arial"/>
                <a:cs typeface="Arial"/>
              </a:rPr>
              <a:t>Example: Learning and problem solving</a:t>
            </a:r>
            <a:endParaRPr lang="en-US" sz="200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34267-1CAC-24D0-D60D-F51E542D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7D0AD-C199-D72D-33FC-68D875B1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81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9350-BF2C-8FB7-9E01-4C2F2BAA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“Kernel Trick”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A239-CE05-A2A1-BFA2-A5245A925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500"/>
              <a:t>Transformations are computationally expensive, but SVM doesn’t need the actual vectors, it only needs the dot products.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3500"/>
              <a:t>We can tell SVM to do its thing using the new dot product—we call this a </a:t>
            </a:r>
            <a:r>
              <a:rPr lang="en-US" sz="3500" b="1"/>
              <a:t>kernel function</a:t>
            </a:r>
            <a:r>
              <a:rPr lang="en-US" sz="3500"/>
              <a:t>.</a:t>
            </a:r>
            <a:endParaRPr lang="en-US" sz="3500">
              <a:cs typeface="Calibri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15F-9AC6-F76C-9D0B-8E8FA803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B186-F146-2045-D453-B11B6D4E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0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9350-BF2C-8FB7-9E01-4C2F2BAA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“Kernel Trick”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A239-CE05-A2A1-BFA2-A5245A92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This often called the </a:t>
            </a:r>
            <a:r>
              <a:rPr lang="en-US" i="1"/>
              <a:t>“kernel trick”</a:t>
            </a:r>
            <a:r>
              <a:rPr lang="en-US"/>
              <a:t>, which enlarges the feature space for a non-linear boundary between the classes.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Common types of kernels: </a:t>
            </a:r>
            <a:r>
              <a:rPr lang="en-US" i="1"/>
              <a:t>linear</a:t>
            </a:r>
            <a:r>
              <a:rPr lang="en-US"/>
              <a:t>, </a:t>
            </a:r>
            <a:r>
              <a:rPr lang="en-US" i="1"/>
              <a:t>polynomial</a:t>
            </a:r>
            <a:r>
              <a:rPr lang="en-US"/>
              <a:t>, and </a:t>
            </a:r>
            <a:r>
              <a:rPr lang="en-US" i="1"/>
              <a:t>radial basis </a:t>
            </a:r>
            <a:r>
              <a:rPr lang="en-US"/>
              <a:t>kernels.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/>
              <a:t>Simply, these kernels transform our data to pass a linear hyperplane and thus classify our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3315F-9AC6-F76C-9D0B-8E8FA8038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EB186-F146-2045-D453-B11B6D4E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8BF1-3053-C0B3-EB8F-E06C2CB1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Advantages of SVMs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CA24-24C2-389F-4E10-1673843E7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High Dimensionality: </a:t>
            </a:r>
            <a:r>
              <a:rPr lang="en-US">
                <a:ea typeface="+mn-lt"/>
                <a:cs typeface="+mn-lt"/>
              </a:rPr>
              <a:t>SVM is an effective tool in spaces where dimensionality is large.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Memory Efficiency: </a:t>
            </a:r>
            <a:r>
              <a:rPr lang="en-US">
                <a:ea typeface="+mn-lt"/>
                <a:cs typeface="+mn-lt"/>
              </a:rPr>
              <a:t>Only a subset of the training points are used, so just these points need to be stored in memory.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Versatility:</a:t>
            </a:r>
            <a:r>
              <a:rPr lang="en-US">
                <a:ea typeface="+mn-lt"/>
                <a:cs typeface="+mn-lt"/>
              </a:rPr>
              <a:t> Class separation is often highly non-linear. The ability to apply new kernels allows flexibility for the decision boundaries.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7779D-04FC-F37F-FEB5-406B6D7A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6496-3F89-62A3-8938-2B76064F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2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02994-E2EE-7DBC-EA17-2932B1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Disadvantages of SVMs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7D5D-485C-1EBC-7313-775701D55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>
                <a:ea typeface="+mn-lt"/>
                <a:cs typeface="+mn-lt"/>
              </a:rPr>
              <a:t>Kernel Selection:</a:t>
            </a:r>
            <a:r>
              <a:rPr lang="en-US">
                <a:ea typeface="+mn-lt"/>
                <a:cs typeface="+mn-lt"/>
              </a:rPr>
              <a:t> SVMs are very sensitive to the choice of the kernel parameters. </a:t>
            </a:r>
          </a:p>
          <a:p>
            <a:r>
              <a:rPr lang="en-US" b="1">
                <a:ea typeface="+mn-lt"/>
                <a:cs typeface="+mn-lt"/>
              </a:rPr>
              <a:t>High dimensionality:</a:t>
            </a:r>
            <a:r>
              <a:rPr lang="en-US">
                <a:ea typeface="+mn-lt"/>
                <a:cs typeface="+mn-lt"/>
              </a:rPr>
              <a:t> When the number of features for each object exceeds the number of training data samples, SVMs can perform poorly.</a:t>
            </a:r>
          </a:p>
          <a:p>
            <a:r>
              <a:rPr lang="en-US" b="1">
                <a:ea typeface="+mn-lt"/>
                <a:cs typeface="+mn-lt"/>
              </a:rPr>
              <a:t>Non-Probabilistic:</a:t>
            </a:r>
            <a:r>
              <a:rPr lang="en-US">
                <a:ea typeface="+mn-lt"/>
                <a:cs typeface="+mn-lt"/>
              </a:rPr>
              <a:t> The classifier works by placing objects above/below a classifying hyperplane, there is no direct probabilistic interpretation. </a:t>
            </a:r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DE773-961A-54D6-0A54-C9F6BE84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4953-B913-0547-6173-3D0914C3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2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4CFB-FD50-FECA-D31E-28E564B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SVM Examples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2767-93BB-31AE-D775-1B31DFDE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6318-75D7-B723-D704-3D21B147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4" name="Content Placeholder 13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44354FE-BD7C-9B1E-2CB4-098DF8B0B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6" y="4064781"/>
            <a:ext cx="5384799" cy="2968452"/>
          </a:xfr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FE10A38-E23D-2E9A-2226-0857C0E63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1159569"/>
            <a:ext cx="4876802" cy="29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02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44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99339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67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07533" y="2999923"/>
            <a:ext cx="68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2" y="299992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F7C07B9-2124-3444-AAB1-D8046247983A}"/>
              </a:ext>
            </a:extLst>
          </p:cNvPr>
          <p:cNvSpPr txBox="1"/>
          <p:nvPr/>
        </p:nvSpPr>
        <p:spPr>
          <a:xfrm>
            <a:off x="7003923" y="2024114"/>
            <a:ext cx="123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Root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950279-B736-D34A-8E98-2297E871377A}"/>
              </a:ext>
            </a:extLst>
          </p:cNvPr>
          <p:cNvSpPr txBox="1"/>
          <p:nvPr/>
        </p:nvSpPr>
        <p:spPr>
          <a:xfrm>
            <a:off x="7003923" y="3286355"/>
            <a:ext cx="123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Leaf nodes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70227F-C79C-9E40-99A1-F90DBCB89564}"/>
              </a:ext>
            </a:extLst>
          </p:cNvPr>
          <p:cNvCxnSpPr>
            <a:stCxn id="22" idx="1"/>
          </p:cNvCxnSpPr>
          <p:nvPr/>
        </p:nvCxnSpPr>
        <p:spPr>
          <a:xfrm flipH="1">
            <a:off x="5433822" y="2208780"/>
            <a:ext cx="1570101" cy="18390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A25A05-38AF-3947-B48E-FF6C20B7C9F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666744" y="3471021"/>
            <a:ext cx="3337179" cy="587041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81B744-E48E-8547-B708-00236CF1BB4A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553200" y="3471021"/>
            <a:ext cx="450723" cy="480009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91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64727" y="302918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1" y="2999923"/>
            <a:ext cx="89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Obese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92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889760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421124" y="2895600"/>
            <a:ext cx="1508760" cy="1027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764727" y="302918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33821" y="2999923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9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of leaf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8729-D5E2-564A-8CA9-82D66F1C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 the leaf nodes are “impure” because none of them resulted in perfect prediction of heart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Measure impurity: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 – p</a:t>
            </a:r>
            <a:r>
              <a:rPr lang="en-US" baseline="-25000"/>
              <a:t>1</a:t>
            </a:r>
            <a:r>
              <a:rPr lang="en-US" baseline="30000"/>
              <a:t>2</a:t>
            </a:r>
            <a:r>
              <a:rPr lang="en-US"/>
              <a:t> – p</a:t>
            </a:r>
            <a:r>
              <a:rPr lang="en-US" baseline="-25000"/>
              <a:t>2</a:t>
            </a:r>
            <a:r>
              <a:rPr lang="en-US" baseline="3000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aseline="30000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 – (probability of “yes”)</a:t>
            </a:r>
            <a:r>
              <a:rPr lang="en-US" baseline="30000"/>
              <a:t>2</a:t>
            </a:r>
            <a:r>
              <a:rPr lang="en-US"/>
              <a:t> 	– (probability of “no”)</a:t>
            </a:r>
            <a:r>
              <a:rPr lang="en-US" baseline="30000"/>
              <a:t>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aseline="30000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Gini impurity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01C-12D9-BACF-D428-73C8CF2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DFD8-E2A4-90FC-EF78-32F9B22C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Algorithm:</a:t>
            </a:r>
            <a:endParaRPr lang="en-US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Sequence of actions that are “self-contained”</a:t>
            </a:r>
          </a:p>
          <a:p>
            <a:pPr lvl="1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Effective method for </a:t>
            </a:r>
            <a:r>
              <a:rPr lang="en-US">
                <a:ea typeface="+mn-lt"/>
                <a:cs typeface="+mn-lt"/>
              </a:rPr>
              <a:t>calculation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Finite steps/instructions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applied, it produces a correct </a:t>
            </a:r>
            <a:r>
              <a:rPr lang="en-US">
                <a:ea typeface="+mn-lt"/>
                <a:cs typeface="+mn-lt"/>
              </a:rPr>
              <a:t>answer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 instructions need to be followed</a:t>
            </a:r>
            <a:endParaRPr lang="en-US"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>
                <a:ea typeface="+mn-lt"/>
                <a:cs typeface="+mn-lt"/>
              </a:rPr>
              <a:t>In principle, it can be done by a “human”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8823-6D01-3002-8014-8EE94782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4A0F3-EB7B-2C69-5931-C22D8B3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66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Diabetes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444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Diabetes: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×0.444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4814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BMI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BMI: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4888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8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Smoking status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375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Smoking: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0.48+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×0.375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433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283696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Full decision tree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3293460" y="2289536"/>
            <a:ext cx="1127664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23" idx="0"/>
          </p:cNvCxnSpPr>
          <p:nvPr/>
        </p:nvCxnSpPr>
        <p:spPr>
          <a:xfrm>
            <a:off x="4421124" y="2289536"/>
            <a:ext cx="1238506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3161750" y="2149484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238134" y="214471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A99F1-EAAA-434B-9A9D-144E8128F30C}"/>
              </a:ext>
            </a:extLst>
          </p:cNvPr>
          <p:cNvSpPr>
            <a:spLocks noChangeAspect="1"/>
          </p:cNvSpPr>
          <p:nvPr/>
        </p:nvSpPr>
        <p:spPr>
          <a:xfrm>
            <a:off x="253908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3107BE-D67E-4D45-8CB8-B5E13B03D742}"/>
              </a:ext>
            </a:extLst>
          </p:cNvPr>
          <p:cNvSpPr>
            <a:spLocks noChangeAspect="1"/>
          </p:cNvSpPr>
          <p:nvPr/>
        </p:nvSpPr>
        <p:spPr>
          <a:xfrm>
            <a:off x="490525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C9F10E-7AB2-6B47-9651-FC70C64A3ABB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 flipH="1">
            <a:off x="2539080" y="3753582"/>
            <a:ext cx="754380" cy="63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F68CD5-D634-3347-AE61-9D2FFDB35B4E}"/>
              </a:ext>
            </a:extLst>
          </p:cNvPr>
          <p:cNvCxnSpPr>
            <a:cxnSpLocks/>
            <a:stCxn id="22" idx="4"/>
            <a:endCxn id="39" idx="0"/>
          </p:cNvCxnSpPr>
          <p:nvPr/>
        </p:nvCxnSpPr>
        <p:spPr>
          <a:xfrm>
            <a:off x="3293460" y="3753582"/>
            <a:ext cx="634637" cy="60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A2903C-5281-0447-A2E8-C95BBD96246D}"/>
              </a:ext>
            </a:extLst>
          </p:cNvPr>
          <p:cNvSpPr txBox="1"/>
          <p:nvPr/>
        </p:nvSpPr>
        <p:spPr>
          <a:xfrm>
            <a:off x="2530773" y="3671027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C9152-D656-5D4D-BE9E-19A6BC7D183F}"/>
              </a:ext>
            </a:extLst>
          </p:cNvPr>
          <p:cNvSpPr txBox="1"/>
          <p:nvPr/>
        </p:nvSpPr>
        <p:spPr>
          <a:xfrm>
            <a:off x="3603273" y="367813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6F1EC5-DC03-BF49-8EF3-2E1314C2DD8F}"/>
              </a:ext>
            </a:extLst>
          </p:cNvPr>
          <p:cNvSpPr txBox="1"/>
          <p:nvPr/>
        </p:nvSpPr>
        <p:spPr>
          <a:xfrm>
            <a:off x="2592684" y="1730949"/>
            <a:ext cx="69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(5/9)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92BC0-28EF-874E-977D-9268F5C359CD}"/>
              </a:ext>
            </a:extLst>
          </p:cNvPr>
          <p:cNvSpPr txBox="1"/>
          <p:nvPr/>
        </p:nvSpPr>
        <p:spPr>
          <a:xfrm>
            <a:off x="5610995" y="1726360"/>
            <a:ext cx="75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(4/9)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0A8B96-DEC5-A241-BE91-8858B6D73CB6}"/>
              </a:ext>
            </a:extLst>
          </p:cNvPr>
          <p:cNvSpPr>
            <a:spLocks noChangeAspect="1"/>
          </p:cNvSpPr>
          <p:nvPr/>
        </p:nvSpPr>
        <p:spPr>
          <a:xfrm>
            <a:off x="1990440" y="4384243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193496-B4F7-A84F-8BB4-57E4F4BE1327}"/>
              </a:ext>
            </a:extLst>
          </p:cNvPr>
          <p:cNvSpPr>
            <a:spLocks noChangeAspect="1"/>
          </p:cNvSpPr>
          <p:nvPr/>
        </p:nvSpPr>
        <p:spPr>
          <a:xfrm>
            <a:off x="3379457" y="435761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C88F6-AB24-9B4A-A7B2-771CA06B3DC8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5134961" y="3781262"/>
            <a:ext cx="524669" cy="547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4D8180-450C-8C4E-BD4D-1F2030DFB1E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712712" y="3766646"/>
            <a:ext cx="646509" cy="538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4576ED-FEE1-154D-ACBD-09E7307B351B}"/>
              </a:ext>
            </a:extLst>
          </p:cNvPr>
          <p:cNvSpPr txBox="1"/>
          <p:nvPr/>
        </p:nvSpPr>
        <p:spPr>
          <a:xfrm>
            <a:off x="4957224" y="367813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8BB618-FA59-7F46-A6A5-30F99A835C05}"/>
              </a:ext>
            </a:extLst>
          </p:cNvPr>
          <p:cNvSpPr txBox="1"/>
          <p:nvPr/>
        </p:nvSpPr>
        <p:spPr>
          <a:xfrm>
            <a:off x="5943676" y="3677214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3631A9-EBDF-A04C-AEB4-DA01372D545B}"/>
              </a:ext>
            </a:extLst>
          </p:cNvPr>
          <p:cNvSpPr>
            <a:spLocks noChangeAspect="1"/>
          </p:cNvSpPr>
          <p:nvPr/>
        </p:nvSpPr>
        <p:spPr>
          <a:xfrm>
            <a:off x="4586321" y="432912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A7DB35-61B7-D747-AF1C-6CD8FE375DD5}"/>
              </a:ext>
            </a:extLst>
          </p:cNvPr>
          <p:cNvSpPr>
            <a:spLocks noChangeAspect="1"/>
          </p:cNvSpPr>
          <p:nvPr/>
        </p:nvSpPr>
        <p:spPr>
          <a:xfrm>
            <a:off x="5810581" y="4304986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E6EE-0EFC-9D47-AD2F-898457D717B2}"/>
              </a:ext>
            </a:extLst>
          </p:cNvPr>
          <p:cNvSpPr/>
          <p:nvPr/>
        </p:nvSpPr>
        <p:spPr>
          <a:xfrm>
            <a:off x="2039323" y="3924592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(4/5)</a:t>
            </a: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60CC29-B8FE-D045-97C4-9453186C58B4}"/>
              </a:ext>
            </a:extLst>
          </p:cNvPr>
          <p:cNvSpPr/>
          <p:nvPr/>
        </p:nvSpPr>
        <p:spPr>
          <a:xfrm>
            <a:off x="3813952" y="3913959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(1/5)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6F8806-DDA7-0848-8129-C1321D60568A}"/>
              </a:ext>
            </a:extLst>
          </p:cNvPr>
          <p:cNvSpPr/>
          <p:nvPr/>
        </p:nvSpPr>
        <p:spPr>
          <a:xfrm>
            <a:off x="4659696" y="3898210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6B5631-DE1F-D142-883A-A9F3D47DA5DF}"/>
              </a:ext>
            </a:extLst>
          </p:cNvPr>
          <p:cNvSpPr/>
          <p:nvPr/>
        </p:nvSpPr>
        <p:spPr>
          <a:xfrm>
            <a:off x="6128707" y="3883133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A349EE-0105-2B4A-BC26-2F66A063C483}"/>
              </a:ext>
            </a:extLst>
          </p:cNvPr>
          <p:cNvCxnSpPr>
            <a:cxnSpLocks/>
          </p:cNvCxnSpPr>
          <p:nvPr/>
        </p:nvCxnSpPr>
        <p:spPr>
          <a:xfrm flipH="1">
            <a:off x="2144954" y="5170090"/>
            <a:ext cx="304704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0A28B4-050C-2B4C-B534-C122886C1AB0}"/>
              </a:ext>
            </a:extLst>
          </p:cNvPr>
          <p:cNvCxnSpPr>
            <a:cxnSpLocks/>
          </p:cNvCxnSpPr>
          <p:nvPr/>
        </p:nvCxnSpPr>
        <p:spPr>
          <a:xfrm>
            <a:off x="2449658" y="5170090"/>
            <a:ext cx="356010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D8AAF9-337A-5240-BA08-3947DC22791C}"/>
              </a:ext>
            </a:extLst>
          </p:cNvPr>
          <p:cNvSpPr txBox="1"/>
          <p:nvPr/>
        </p:nvSpPr>
        <p:spPr>
          <a:xfrm>
            <a:off x="1723306" y="5070030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Obese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24CB56-1FCA-5547-9923-0EF648FBBBD3}"/>
              </a:ext>
            </a:extLst>
          </p:cNvPr>
          <p:cNvSpPr txBox="1"/>
          <p:nvPr/>
        </p:nvSpPr>
        <p:spPr>
          <a:xfrm>
            <a:off x="2484627" y="5084446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Normal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BD5421-02FB-984F-8578-E3E63CD75BAE}"/>
              </a:ext>
            </a:extLst>
          </p:cNvPr>
          <p:cNvSpPr/>
          <p:nvPr/>
        </p:nvSpPr>
        <p:spPr>
          <a:xfrm>
            <a:off x="1693761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(1/4)</a:t>
            </a: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3CF039-A8E2-9B42-9BFD-78DE0C67AEB3}"/>
              </a:ext>
            </a:extLst>
          </p:cNvPr>
          <p:cNvSpPr/>
          <p:nvPr/>
        </p:nvSpPr>
        <p:spPr>
          <a:xfrm>
            <a:off x="2602173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(3/4)</a:t>
            </a:r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6FC367-AE0B-BC44-91F5-2E7C67FEE4D8}"/>
              </a:ext>
            </a:extLst>
          </p:cNvPr>
          <p:cNvCxnSpPr>
            <a:cxnSpLocks/>
          </p:cNvCxnSpPr>
          <p:nvPr/>
        </p:nvCxnSpPr>
        <p:spPr>
          <a:xfrm>
            <a:off x="3928097" y="5115763"/>
            <a:ext cx="0" cy="30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3B9B430-E41A-2C42-B996-BEB7C6B47BEC}"/>
              </a:ext>
            </a:extLst>
          </p:cNvPr>
          <p:cNvSpPr txBox="1"/>
          <p:nvPr/>
        </p:nvSpPr>
        <p:spPr>
          <a:xfrm>
            <a:off x="3489833" y="5046242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324574-BF97-E445-9162-73D5C195C635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5134961" y="5060648"/>
            <a:ext cx="7663" cy="6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FACFC26-F3E9-1D4A-A7A7-BBB4CA7AAB7E}"/>
              </a:ext>
            </a:extLst>
          </p:cNvPr>
          <p:cNvSpPr txBox="1"/>
          <p:nvPr/>
        </p:nvSpPr>
        <p:spPr>
          <a:xfrm>
            <a:off x="5175504" y="5026397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A894A9-2EB4-F146-B3EE-04EF5AC666C8}"/>
              </a:ext>
            </a:extLst>
          </p:cNvPr>
          <p:cNvSpPr/>
          <p:nvPr/>
        </p:nvSpPr>
        <p:spPr>
          <a:xfrm>
            <a:off x="5110523" y="5279331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8911F0-AD0C-B547-82C2-051B74F60767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6359221" y="5036506"/>
            <a:ext cx="0" cy="70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D82C44-3049-D249-9899-F565209B2FC6}"/>
              </a:ext>
            </a:extLst>
          </p:cNvPr>
          <p:cNvSpPr txBox="1"/>
          <p:nvPr/>
        </p:nvSpPr>
        <p:spPr>
          <a:xfrm>
            <a:off x="5887239" y="5036506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251AF2-58B0-6F4D-836D-9DB63D332DB5}"/>
              </a:ext>
            </a:extLst>
          </p:cNvPr>
          <p:cNvSpPr/>
          <p:nvPr/>
        </p:nvSpPr>
        <p:spPr>
          <a:xfrm>
            <a:off x="5768747" y="528210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CBFA593-BD0C-D44E-B9FF-1A9BA8685AE2}"/>
              </a:ext>
            </a:extLst>
          </p:cNvPr>
          <p:cNvSpPr>
            <a:spLocks noChangeAspect="1"/>
          </p:cNvSpPr>
          <p:nvPr/>
        </p:nvSpPr>
        <p:spPr>
          <a:xfrm>
            <a:off x="3729284" y="5427724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65FA0DE-B852-5E48-8C8F-5A5D39F9C329}"/>
              </a:ext>
            </a:extLst>
          </p:cNvPr>
          <p:cNvSpPr>
            <a:spLocks noChangeAspect="1"/>
          </p:cNvSpPr>
          <p:nvPr/>
        </p:nvSpPr>
        <p:spPr>
          <a:xfrm>
            <a:off x="1931546" y="5862822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1212760-1C02-2F43-8531-F5CC36DB6891}"/>
              </a:ext>
            </a:extLst>
          </p:cNvPr>
          <p:cNvSpPr>
            <a:spLocks noChangeAspect="1"/>
          </p:cNvSpPr>
          <p:nvPr/>
        </p:nvSpPr>
        <p:spPr>
          <a:xfrm>
            <a:off x="6176341" y="5753845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5986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DBBD-956A-D449-AF14-0A742FE2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4848B-3BE0-7645-9964-33F6FD4DE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Calculate the impurity scores for each node</a:t>
            </a:r>
          </a:p>
          <a:p>
            <a:r>
              <a:rPr lang="en-US"/>
              <a:t>If the node has the lowest score, then stop!</a:t>
            </a:r>
          </a:p>
          <a:p>
            <a:pPr lvl="1"/>
            <a:r>
              <a:rPr lang="en-US"/>
              <a:t>This becomes a leaf node</a:t>
            </a:r>
          </a:p>
          <a:p>
            <a:r>
              <a:rPr lang="en-US"/>
              <a:t>If splitting the data results in an improvement, then select the split that has the lowest impurity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3CDED-B538-2C4F-AD25-74A9649F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6" y="1600200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7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8" y="2125133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70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0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4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128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3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6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01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D1967-49B7-3B4D-9279-8A5181B0E224}"/>
              </a:ext>
            </a:extLst>
          </p:cNvPr>
          <p:cNvSpPr txBox="1"/>
          <p:nvPr/>
        </p:nvSpPr>
        <p:spPr>
          <a:xfrm>
            <a:off x="1329266" y="1417638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Sort the column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011BFA-E725-2343-B2B3-D89D15A82142}"/>
              </a:ext>
            </a:extLst>
          </p:cNvPr>
          <p:cNvCxnSpPr>
            <a:cxnSpLocks/>
          </p:cNvCxnSpPr>
          <p:nvPr/>
        </p:nvCxnSpPr>
        <p:spPr>
          <a:xfrm>
            <a:off x="2776064" y="1727200"/>
            <a:ext cx="856136" cy="397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912E70-57E9-5D46-BE91-1789D6D6E9FF}"/>
              </a:ext>
            </a:extLst>
          </p:cNvPr>
          <p:cNvSpPr/>
          <p:nvPr/>
        </p:nvSpPr>
        <p:spPr>
          <a:xfrm>
            <a:off x="3632200" y="2931066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21E867-5D7F-2748-8BF0-DEDCCB589407}"/>
              </a:ext>
            </a:extLst>
          </p:cNvPr>
          <p:cNvSpPr/>
          <p:nvPr/>
        </p:nvSpPr>
        <p:spPr>
          <a:xfrm>
            <a:off x="3632200" y="3335441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65F0C-EABA-AC4C-918C-96A39F27D254}"/>
              </a:ext>
            </a:extLst>
          </p:cNvPr>
          <p:cNvSpPr/>
          <p:nvPr/>
        </p:nvSpPr>
        <p:spPr>
          <a:xfrm>
            <a:off x="3632200" y="3744578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38A025-D068-3041-A292-95226008DA28}"/>
              </a:ext>
            </a:extLst>
          </p:cNvPr>
          <p:cNvSpPr/>
          <p:nvPr/>
        </p:nvSpPr>
        <p:spPr>
          <a:xfrm>
            <a:off x="3632200" y="4150151"/>
            <a:ext cx="53572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135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393D9-6AF0-F747-A36A-BC38ADAC49FE}"/>
              </a:ext>
            </a:extLst>
          </p:cNvPr>
          <p:cNvSpPr/>
          <p:nvPr/>
        </p:nvSpPr>
        <p:spPr>
          <a:xfrm rot="5400000">
            <a:off x="3786175" y="458839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35ACA4-73C6-D241-B963-9ADD8196350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167924" y="1727200"/>
            <a:ext cx="2051804" cy="1388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742180-B0F0-D441-A3ED-D3D014FB4E29}"/>
              </a:ext>
            </a:extLst>
          </p:cNvPr>
          <p:cNvSpPr txBox="1"/>
          <p:nvPr/>
        </p:nvSpPr>
        <p:spPr>
          <a:xfrm>
            <a:off x="6219726" y="1294136"/>
            <a:ext cx="239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Estimate impurity for each average feature</a:t>
            </a:r>
          </a:p>
        </p:txBody>
      </p:sp>
    </p:spTree>
    <p:extLst>
      <p:ext uri="{BB962C8B-B14F-4D97-AF65-F5344CB8AC3E}">
        <p14:creationId xmlns:p14="http://schemas.microsoft.com/office/powerpoint/2010/main" val="311998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273266" y="1553798"/>
            <a:ext cx="2606040" cy="173736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SBP &gt; 135 mmHg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Simple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3291158"/>
            <a:ext cx="1663922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576286" y="3291158"/>
            <a:ext cx="1353598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970752" y="3180893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67687" y="321160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582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337F-C4CD-AB48-96D0-727C238D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SBP leaf nodes:</a:t>
                </a:r>
              </a:p>
              <a:p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0.32</m:t>
                    </m:r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/>
              </a:p>
              <a:p>
                <a:pPr lvl="1"/>
                <a:endParaRPr lang="en-US"/>
              </a:p>
              <a:p>
                <a:pPr lvl="1"/>
                <a:r>
                  <a:rPr lang="en-US"/>
                  <a:t>Weighted average to compute the Gini impurity for SBP: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0.32+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1778</m:t>
                    </m:r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C8729-D5E2-564A-8CA9-82D66F1C9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64475-CA85-9F40-83C1-0467D97D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2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1E3F-E29B-9E46-BEF3-57AE774E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Impurity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480DF-7984-D045-81B8-A9DCE15F1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Gini impurity: 1 – p</a:t>
                </a:r>
                <a:r>
                  <a:rPr lang="en-US" baseline="-25000"/>
                  <a:t>1</a:t>
                </a:r>
                <a:r>
                  <a:rPr lang="en-US" baseline="30000"/>
                  <a:t>2</a:t>
                </a:r>
                <a:r>
                  <a:rPr lang="en-US"/>
                  <a:t> – p</a:t>
                </a:r>
                <a:r>
                  <a:rPr lang="en-US" baseline="-25000"/>
                  <a:t>2</a:t>
                </a:r>
                <a:r>
                  <a:rPr lang="en-US" baseline="30000"/>
                  <a:t>2</a:t>
                </a:r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:endParaRPr lang="en-US"/>
              </a:p>
              <a:p>
                <a:pPr lvl="1">
                  <a:buFont typeface="Wingdings" pitchFamily="2" charset="2"/>
                  <a:buChar char="v"/>
                </a:pPr>
                <a:endParaRPr lang="en-US"/>
              </a:p>
              <a:p>
                <a:r>
                  <a:rPr lang="en-US"/>
                  <a:t>Entropy:  – p</a:t>
                </a:r>
                <a:r>
                  <a:rPr lang="en-US" baseline="-25000"/>
                  <a:t>1</a:t>
                </a:r>
                <a:r>
                  <a:rPr lang="en-US"/>
                  <a:t>log(p</a:t>
                </a:r>
                <a:r>
                  <a:rPr lang="en-US" baseline="-25000"/>
                  <a:t>1</a:t>
                </a:r>
                <a:r>
                  <a:rPr lang="en-US"/>
                  <a:t>) – p</a:t>
                </a:r>
                <a:r>
                  <a:rPr lang="en-US" baseline="-25000"/>
                  <a:t>2</a:t>
                </a:r>
                <a:r>
                  <a:rPr lang="en-US"/>
                  <a:t>log(p</a:t>
                </a:r>
                <a:r>
                  <a:rPr lang="en-US" baseline="-25000"/>
                  <a:t>2</a:t>
                </a:r>
                <a:r>
                  <a:rPr lang="en-US"/>
                  <a:t>)</a:t>
                </a:r>
              </a:p>
              <a:p>
                <a:pPr lvl="1">
                  <a:buFont typeface="Wingdings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)</a:t>
                </a:r>
              </a:p>
              <a:p>
                <a:pPr marL="457200" lvl="1" indent="0">
                  <a:buNone/>
                </a:pP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D480DF-7984-D045-81B8-A9DCE15F1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97C6F-FBD6-BD41-B028-69EB2B20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501C-12D9-BACF-D428-73C8CF2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DFD8-E2A4-90FC-EF78-32F9B22C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Computer Algorithm:</a:t>
            </a:r>
            <a:endParaRPr lang="en-US"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Sequence of actions that are “self-contained”</a:t>
            </a:r>
          </a:p>
          <a:p>
            <a:pPr lvl="1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Effective method for </a:t>
            </a:r>
            <a:r>
              <a:rPr lang="en-US">
                <a:ea typeface="+mn-lt"/>
                <a:cs typeface="+mn-lt"/>
              </a:rPr>
              <a:t>calculation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Finite steps/instructions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When</a:t>
            </a:r>
            <a:r>
              <a:rPr lang="en-US" sz="2400">
                <a:ea typeface="+mn-lt"/>
                <a:cs typeface="+mn-lt"/>
              </a:rPr>
              <a:t> applied, it produces a correct </a:t>
            </a:r>
            <a:r>
              <a:rPr lang="en-US">
                <a:ea typeface="+mn-lt"/>
                <a:cs typeface="+mn-lt"/>
              </a:rPr>
              <a:t>answer</a:t>
            </a:r>
          </a:p>
          <a:p>
            <a:pPr lvl="2">
              <a:buFont typeface="Wingdings"/>
              <a:buChar char="§"/>
            </a:pPr>
            <a:r>
              <a:rPr lang="en-US">
                <a:ea typeface="+mn-lt"/>
                <a:cs typeface="+mn-lt"/>
              </a:rPr>
              <a:t>The</a:t>
            </a:r>
            <a:r>
              <a:rPr lang="en-US" sz="2400">
                <a:ea typeface="+mn-lt"/>
                <a:cs typeface="+mn-lt"/>
              </a:rPr>
              <a:t> instructions need to be followed</a:t>
            </a:r>
            <a:endParaRPr lang="en-US"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>
                <a:ea typeface="+mn-lt"/>
                <a:cs typeface="+mn-lt"/>
              </a:rPr>
              <a:t>In principle, it can be done by a “</a:t>
            </a:r>
            <a:r>
              <a:rPr lang="en-US">
                <a:ea typeface="+mn-lt"/>
                <a:cs typeface="+mn-lt"/>
              </a:rPr>
              <a:t>computer</a:t>
            </a:r>
            <a:r>
              <a:rPr lang="en-US" sz="2400">
                <a:ea typeface="+mn-lt"/>
                <a:cs typeface="+mn-lt"/>
              </a:rPr>
              <a:t>”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8823-6D01-3002-8014-8EE94782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4A0F3-EB7B-2C69-5931-C22D8B38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7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CAC8-A09D-C440-8BFD-6A3C7EA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Dealing with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CCD1-4E06-7744-AEE2-49FF68C9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Imputation</a:t>
            </a:r>
          </a:p>
          <a:p>
            <a:pPr lvl="1"/>
            <a:r>
              <a:rPr lang="en-US"/>
              <a:t>Simple imputation</a:t>
            </a:r>
          </a:p>
          <a:p>
            <a:pPr lvl="1"/>
            <a:r>
              <a:rPr lang="en-US"/>
              <a:t>Imputations from multiple features</a:t>
            </a:r>
          </a:p>
          <a:p>
            <a:pPr lvl="1"/>
            <a:r>
              <a:rPr lang="en-US"/>
              <a:t>Define new category</a:t>
            </a:r>
          </a:p>
          <a:p>
            <a:pPr lvl="1"/>
            <a:r>
              <a:rPr lang="en-US"/>
              <a:t>Surrogate splits (Decision trees)</a:t>
            </a:r>
          </a:p>
          <a:p>
            <a:pPr lvl="2"/>
            <a:r>
              <a:rPr lang="en-US"/>
              <a:t>Choose another correlated feature as a surrogate to make the split decision</a:t>
            </a:r>
          </a:p>
          <a:p>
            <a:pPr lvl="1"/>
            <a:r>
              <a:rPr lang="en-US"/>
              <a:t>Fragment (Decision trees)</a:t>
            </a:r>
          </a:p>
          <a:p>
            <a:pPr lvl="2"/>
            <a:r>
              <a:rPr lang="en-US"/>
              <a:t>Divide the feature itself by looking at all the data points when a specific feature was </a:t>
            </a:r>
            <a:r>
              <a:rPr lang="en-US" u="sng"/>
              <a:t>not</a:t>
            </a:r>
            <a:r>
              <a:rPr lang="en-US"/>
              <a:t> missing and then use that fraction to make the split</a:t>
            </a:r>
          </a:p>
          <a:p>
            <a:pPr lvl="1"/>
            <a:r>
              <a:rPr lang="en-US"/>
              <a:t>Expectation maximization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14C8A-46B5-FE4E-958A-A96C551A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8BD5-BA21-DA46-9D88-C49AC9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C460-CC2A-544C-86D6-99F5796E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47C3C-F8D6-0943-9297-3A8E841CE466}"/>
              </a:ext>
            </a:extLst>
          </p:cNvPr>
          <p:cNvSpPr/>
          <p:nvPr/>
        </p:nvSpPr>
        <p:spPr>
          <a:xfrm>
            <a:off x="581891" y="1653309"/>
            <a:ext cx="2194173" cy="4544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68119-C148-A04D-ACEE-CA96019A0F21}"/>
              </a:ext>
            </a:extLst>
          </p:cNvPr>
          <p:cNvSpPr/>
          <p:nvPr/>
        </p:nvSpPr>
        <p:spPr>
          <a:xfrm>
            <a:off x="930832" y="2244436"/>
            <a:ext cx="1496291" cy="24753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A6A20-7135-8541-8B6E-A7C24FAC2F33}"/>
              </a:ext>
            </a:extLst>
          </p:cNvPr>
          <p:cNvSpPr/>
          <p:nvPr/>
        </p:nvSpPr>
        <p:spPr>
          <a:xfrm>
            <a:off x="930832" y="4886036"/>
            <a:ext cx="1496291" cy="11507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1F9B7-4555-5441-AA4E-6308792FBCF1}"/>
              </a:ext>
            </a:extLst>
          </p:cNvPr>
          <p:cNvSpPr/>
          <p:nvPr/>
        </p:nvSpPr>
        <p:spPr>
          <a:xfrm>
            <a:off x="3125004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38FE6-9ECC-2C47-BF40-A24803A868E9}"/>
              </a:ext>
            </a:extLst>
          </p:cNvPr>
          <p:cNvSpPr>
            <a:spLocks noChangeAspect="1"/>
          </p:cNvSpPr>
          <p:nvPr/>
        </p:nvSpPr>
        <p:spPr>
          <a:xfrm>
            <a:off x="45720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kNN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219060-DEE1-A145-A207-1CC35FB3487F}"/>
              </a:ext>
            </a:extLst>
          </p:cNvPr>
          <p:cNvSpPr>
            <a:spLocks noChangeAspect="1"/>
          </p:cNvSpPr>
          <p:nvPr/>
        </p:nvSpPr>
        <p:spPr>
          <a:xfrm>
            <a:off x="6018996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945CA-25C0-2E4D-B6CB-4BF955BD8B71}"/>
              </a:ext>
            </a:extLst>
          </p:cNvPr>
          <p:cNvSpPr>
            <a:spLocks noChangeAspect="1"/>
          </p:cNvSpPr>
          <p:nvPr/>
        </p:nvSpPr>
        <p:spPr>
          <a:xfrm>
            <a:off x="74676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Decision tree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898C9E-16CA-D247-91EC-9A10EBAB9116}"/>
              </a:ext>
            </a:extLst>
          </p:cNvPr>
          <p:cNvCxnSpPr>
            <a:cxnSpLocks/>
            <a:stCxn id="7" idx="0"/>
            <a:endCxn id="10" idx="0"/>
          </p:cNvCxnSpPr>
          <p:nvPr/>
        </p:nvCxnSpPr>
        <p:spPr>
          <a:xfrm rot="16200000" flipH="1">
            <a:off x="3329307" y="594106"/>
            <a:ext cx="232443" cy="35331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89B1D45-754F-C741-8788-AD78BB928A2E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2605809" y="1317604"/>
            <a:ext cx="232443" cy="2086106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C9113D1-0ABE-D14D-B007-A41A04D88EFE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4052805" y="-129392"/>
            <a:ext cx="232443" cy="4980098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FC89F6D-A505-A146-B962-01E2009FE18D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4777107" y="-853694"/>
            <a:ext cx="232443" cy="64287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6B8C1C-0CA0-8742-AB85-8F54AF2A337C}"/>
              </a:ext>
            </a:extLst>
          </p:cNvPr>
          <p:cNvSpPr/>
          <p:nvPr/>
        </p:nvSpPr>
        <p:spPr>
          <a:xfrm>
            <a:off x="3201848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DC3562-533F-F945-B9B2-C916B361D3A3}"/>
              </a:ext>
            </a:extLst>
          </p:cNvPr>
          <p:cNvSpPr/>
          <p:nvPr/>
        </p:nvSpPr>
        <p:spPr>
          <a:xfrm>
            <a:off x="4648844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7AA132-9C8E-7A4E-8498-99603BCD40DB}"/>
              </a:ext>
            </a:extLst>
          </p:cNvPr>
          <p:cNvSpPr/>
          <p:nvPr/>
        </p:nvSpPr>
        <p:spPr>
          <a:xfrm>
            <a:off x="6095840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D993A4-9574-0D4A-BE7D-4BA9BDB06EAA}"/>
              </a:ext>
            </a:extLst>
          </p:cNvPr>
          <p:cNvSpPr/>
          <p:nvPr/>
        </p:nvSpPr>
        <p:spPr>
          <a:xfrm>
            <a:off x="7542836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0A1F8-F98C-ED4A-A250-095391E4A26E}"/>
              </a:ext>
            </a:extLst>
          </p:cNvPr>
          <p:cNvCxnSpPr>
            <a:stCxn id="9" idx="2"/>
            <a:endCxn id="27" idx="0"/>
          </p:cNvCxnSpPr>
          <p:nvPr/>
        </p:nvCxnSpPr>
        <p:spPr>
          <a:xfrm>
            <a:off x="3765084" y="3391279"/>
            <a:ext cx="0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2F75A-161D-4845-A5A1-CDDA55C244AA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212080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5928B2-ECE9-804C-9B5D-2E38257B2186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659076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405C0C-BAD3-6C44-BF53-5FF8357D522B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8106072" y="3391279"/>
            <a:ext cx="1608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FC5B0CD-4453-E44E-84C3-BBCB3CFC10D5}"/>
              </a:ext>
            </a:extLst>
          </p:cNvPr>
          <p:cNvCxnSpPr>
            <a:stCxn id="8" idx="3"/>
            <a:endCxn id="27" idx="1"/>
          </p:cNvCxnSpPr>
          <p:nvPr/>
        </p:nvCxnSpPr>
        <p:spPr>
          <a:xfrm flipV="1">
            <a:off x="2427123" y="4089230"/>
            <a:ext cx="774725" cy="1372203"/>
          </a:xfrm>
          <a:prstGeom prst="bentConnector3">
            <a:avLst>
              <a:gd name="adj1" fmla="val 67311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F314A2-A5E5-FA42-9E48-10210306CC82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3765084" y="4387118"/>
            <a:ext cx="0" cy="498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194CF33-2DB6-5A4C-A73D-AC719A74EAE8}"/>
              </a:ext>
            </a:extLst>
          </p:cNvPr>
          <p:cNvSpPr/>
          <p:nvPr/>
        </p:nvSpPr>
        <p:spPr>
          <a:xfrm>
            <a:off x="3201848" y="4690964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Y1 (Test)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9675E3D-0569-B645-8CF4-9856929A4BD5}"/>
              </a:ext>
            </a:extLst>
          </p:cNvPr>
          <p:cNvSpPr/>
          <p:nvPr/>
        </p:nvSpPr>
        <p:spPr>
          <a:xfrm>
            <a:off x="4648844" y="4690964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Y2 (Test)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93C2D46-567D-E84C-9FBB-B88A59A08E7E}"/>
              </a:ext>
            </a:extLst>
          </p:cNvPr>
          <p:cNvSpPr/>
          <p:nvPr/>
        </p:nvSpPr>
        <p:spPr>
          <a:xfrm>
            <a:off x="6095840" y="4670585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Y3 (Test)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31C54A6-5FB8-0247-8F13-35ACB880DAB9}"/>
              </a:ext>
            </a:extLst>
          </p:cNvPr>
          <p:cNvSpPr/>
          <p:nvPr/>
        </p:nvSpPr>
        <p:spPr>
          <a:xfrm>
            <a:off x="7560328" y="4670585"/>
            <a:ext cx="1126472" cy="59577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Y4 (Test)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619704-ED67-F545-84C8-32A351A30E6D}"/>
              </a:ext>
            </a:extLst>
          </p:cNvPr>
          <p:cNvCxnSpPr>
            <a:cxnSpLocks/>
            <a:stCxn id="28" idx="2"/>
            <a:endCxn id="49" idx="0"/>
          </p:cNvCxnSpPr>
          <p:nvPr/>
        </p:nvCxnSpPr>
        <p:spPr>
          <a:xfrm>
            <a:off x="5212080" y="4377391"/>
            <a:ext cx="0" cy="313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6172F5-A14C-2944-A78F-26D250743F9B}"/>
              </a:ext>
            </a:extLst>
          </p:cNvPr>
          <p:cNvCxnSpPr>
            <a:cxnSpLocks/>
            <a:stCxn id="29" idx="2"/>
            <a:endCxn id="50" idx="0"/>
          </p:cNvCxnSpPr>
          <p:nvPr/>
        </p:nvCxnSpPr>
        <p:spPr>
          <a:xfrm>
            <a:off x="6659076" y="4377391"/>
            <a:ext cx="0" cy="2931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E6FFA9-F4E0-C14C-9D6D-BC5E6F7A875C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8106072" y="4387118"/>
            <a:ext cx="17492" cy="283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CF1AD3A-8009-F64D-AD26-37C4E5554605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 flipV="1">
            <a:off x="2427123" y="4079503"/>
            <a:ext cx="2221721" cy="1381930"/>
          </a:xfrm>
          <a:prstGeom prst="bentConnector3">
            <a:avLst>
              <a:gd name="adj1" fmla="val 91706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47839BDC-2C0B-E547-944E-5F12E85DB9D7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 flipV="1">
            <a:off x="2427123" y="4079503"/>
            <a:ext cx="3668717" cy="1381930"/>
          </a:xfrm>
          <a:prstGeom prst="bentConnector3">
            <a:avLst>
              <a:gd name="adj1" fmla="val 95196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B1CC0E3-FD01-194E-9EF8-66A0F0959517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>
          <a:xfrm flipV="1">
            <a:off x="2427123" y="4089230"/>
            <a:ext cx="5115713" cy="1372203"/>
          </a:xfrm>
          <a:prstGeom prst="bentConnector3">
            <a:avLst>
              <a:gd name="adj1" fmla="val 96712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DCDBAC1A-8920-0248-9E09-6A8CF45594D6}"/>
              </a:ext>
            </a:extLst>
          </p:cNvPr>
          <p:cNvCxnSpPr>
            <a:cxnSpLocks/>
            <a:stCxn id="48" idx="2"/>
            <a:endCxn id="86" idx="2"/>
          </p:cNvCxnSpPr>
          <p:nvPr/>
        </p:nvCxnSpPr>
        <p:spPr>
          <a:xfrm rot="16200000" flipH="1">
            <a:off x="4711664" y="4340160"/>
            <a:ext cx="894957" cy="278811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20A677A5-5B79-AC47-8C6A-B6ED421D7BD7}"/>
              </a:ext>
            </a:extLst>
          </p:cNvPr>
          <p:cNvCxnSpPr>
            <a:cxnSpLocks/>
            <a:stCxn id="49" idx="2"/>
            <a:endCxn id="86" idx="3"/>
          </p:cNvCxnSpPr>
          <p:nvPr/>
        </p:nvCxnSpPr>
        <p:spPr>
          <a:xfrm rot="16200000" flipH="1">
            <a:off x="5438256" y="5060563"/>
            <a:ext cx="1140523" cy="1592875"/>
          </a:xfrm>
          <a:prstGeom prst="bentConnector3">
            <a:avLst>
              <a:gd name="adj1" fmla="val 128962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42DBF019-5D60-C941-8BCE-01B5DB785AF8}"/>
              </a:ext>
            </a:extLst>
          </p:cNvPr>
          <p:cNvSpPr/>
          <p:nvPr/>
        </p:nvSpPr>
        <p:spPr>
          <a:xfrm>
            <a:off x="6553200" y="5834414"/>
            <a:ext cx="1719092" cy="6945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Voting: {Yi}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AA9B87E-2950-534D-8C40-2A1128241D8E}"/>
              </a:ext>
            </a:extLst>
          </p:cNvPr>
          <p:cNvCxnSpPr>
            <a:cxnSpLocks/>
            <a:stCxn id="50" idx="2"/>
            <a:endCxn id="86" idx="1"/>
          </p:cNvCxnSpPr>
          <p:nvPr/>
        </p:nvCxnSpPr>
        <p:spPr>
          <a:xfrm rot="16200000" flipH="1">
            <a:off x="6397130" y="5528306"/>
            <a:ext cx="669770" cy="145879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54ACFF2B-A562-454A-88EF-6703EB8ACBCE}"/>
              </a:ext>
            </a:extLst>
          </p:cNvPr>
          <p:cNvCxnSpPr>
            <a:cxnSpLocks/>
            <a:stCxn id="51" idx="2"/>
            <a:endCxn id="86" idx="0"/>
          </p:cNvCxnSpPr>
          <p:nvPr/>
        </p:nvCxnSpPr>
        <p:spPr>
          <a:xfrm rot="5400000">
            <a:off x="7484129" y="5194978"/>
            <a:ext cx="568053" cy="71081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8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48" grpId="0" animBg="1"/>
      <p:bldP spid="49" grpId="0" animBg="1"/>
      <p:bldP spid="50" grpId="0" animBg="1"/>
      <p:bldP spid="51" grpId="0" animBg="1"/>
      <p:bldP spid="8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F9F3-4B79-BC44-888D-094D7C88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population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E6DBDB1-C36C-C245-BEDB-F85253622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8536" y="1600200"/>
          <a:ext cx="8498262" cy="3977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777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644977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1416377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BMI (kg/m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3651-61BC-2847-A2F2-01922DF4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8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273266" y="1553798"/>
            <a:ext cx="2606040" cy="173736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SBP &gt; 135 mmHg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Single decision tree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C54C5-6870-224B-B45F-0EFC1DC7019B}"/>
              </a:ext>
            </a:extLst>
          </p:cNvPr>
          <p:cNvSpPr>
            <a:spLocks noChangeAspect="1"/>
          </p:cNvSpPr>
          <p:nvPr/>
        </p:nvSpPr>
        <p:spPr>
          <a:xfrm>
            <a:off x="215798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6043A-BBAF-944A-9AC8-DBD6464208E9}"/>
              </a:ext>
            </a:extLst>
          </p:cNvPr>
          <p:cNvSpPr>
            <a:spLocks noChangeAspect="1"/>
          </p:cNvSpPr>
          <p:nvPr/>
        </p:nvSpPr>
        <p:spPr>
          <a:xfrm>
            <a:off x="5175504" y="3923570"/>
            <a:ext cx="1508760" cy="10058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Heart disease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2912364" y="3291158"/>
            <a:ext cx="1663922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4576286" y="3291158"/>
            <a:ext cx="1353598" cy="632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2970752" y="3180893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467687" y="321160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23D617-848A-7342-A0A2-BD42A692C726}"/>
              </a:ext>
            </a:extLst>
          </p:cNvPr>
          <p:cNvGraphicFramePr>
            <a:graphicFrameLocks noGrp="1"/>
          </p:cNvGraphicFramePr>
          <p:nvPr/>
        </p:nvGraphicFramePr>
        <p:xfrm>
          <a:off x="200329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EA14886-D5C0-924D-81CB-8F99C7EFE9F7}"/>
              </a:ext>
            </a:extLst>
          </p:cNvPr>
          <p:cNvGraphicFramePr>
            <a:graphicFrameLocks noGrp="1"/>
          </p:cNvGraphicFramePr>
          <p:nvPr/>
        </p:nvGraphicFramePr>
        <p:xfrm>
          <a:off x="5020818" y="5272040"/>
          <a:ext cx="18181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066">
                  <a:extLst>
                    <a:ext uri="{9D8B030D-6E8A-4147-A177-3AD203B41FA5}">
                      <a16:colId xmlns:a16="http://schemas.microsoft.com/office/drawing/2014/main" val="4006616048"/>
                    </a:ext>
                  </a:extLst>
                </a:gridCol>
                <a:gridCol w="909066">
                  <a:extLst>
                    <a:ext uri="{9D8B030D-6E8A-4147-A177-3AD203B41FA5}">
                      <a16:colId xmlns:a16="http://schemas.microsoft.com/office/drawing/2014/main" val="815057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07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113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F6CDA-4388-1E44-A5AC-7A38CDB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D210B4-403A-9B41-B72D-A61332374483}"/>
              </a:ext>
            </a:extLst>
          </p:cNvPr>
          <p:cNvSpPr>
            <a:spLocks noChangeAspect="1"/>
          </p:cNvSpPr>
          <p:nvPr/>
        </p:nvSpPr>
        <p:spPr>
          <a:xfrm>
            <a:off x="3666744" y="1283696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Smoking status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56A077-D923-7E41-9E8B-9696C47B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Full decision tree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17EF9-6392-CA4A-9C95-91A09BB31947}"/>
              </a:ext>
            </a:extLst>
          </p:cNvPr>
          <p:cNvCxnSpPr>
            <a:cxnSpLocks/>
            <a:stCxn id="6" idx="4"/>
            <a:endCxn id="22" idx="0"/>
          </p:cNvCxnSpPr>
          <p:nvPr/>
        </p:nvCxnSpPr>
        <p:spPr>
          <a:xfrm flipH="1">
            <a:off x="3293460" y="2289536"/>
            <a:ext cx="1127664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88F96C-3639-FA4E-A6B8-12C4C500AE92}"/>
              </a:ext>
            </a:extLst>
          </p:cNvPr>
          <p:cNvCxnSpPr>
            <a:cxnSpLocks/>
            <a:stCxn id="6" idx="4"/>
            <a:endCxn id="23" idx="0"/>
          </p:cNvCxnSpPr>
          <p:nvPr/>
        </p:nvCxnSpPr>
        <p:spPr>
          <a:xfrm>
            <a:off x="4421124" y="2289536"/>
            <a:ext cx="1238506" cy="458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2A9D76-F560-0B43-8F0C-08718A96EB30}"/>
              </a:ext>
            </a:extLst>
          </p:cNvPr>
          <p:cNvSpPr txBox="1"/>
          <p:nvPr/>
        </p:nvSpPr>
        <p:spPr>
          <a:xfrm>
            <a:off x="3161750" y="2149484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7CB97-B8F1-3948-85B8-C9070458FB89}"/>
              </a:ext>
            </a:extLst>
          </p:cNvPr>
          <p:cNvSpPr txBox="1"/>
          <p:nvPr/>
        </p:nvSpPr>
        <p:spPr>
          <a:xfrm>
            <a:off x="5238134" y="214471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BA99F1-EAAA-434B-9A9D-144E8128F30C}"/>
              </a:ext>
            </a:extLst>
          </p:cNvPr>
          <p:cNvSpPr>
            <a:spLocks noChangeAspect="1"/>
          </p:cNvSpPr>
          <p:nvPr/>
        </p:nvSpPr>
        <p:spPr>
          <a:xfrm>
            <a:off x="253908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73107BE-D67E-4D45-8CB8-B5E13B03D742}"/>
              </a:ext>
            </a:extLst>
          </p:cNvPr>
          <p:cNvSpPr>
            <a:spLocks noChangeAspect="1"/>
          </p:cNvSpPr>
          <p:nvPr/>
        </p:nvSpPr>
        <p:spPr>
          <a:xfrm>
            <a:off x="4905250" y="2747742"/>
            <a:ext cx="1508760" cy="10058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Diabetes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C9F10E-7AB2-6B47-9651-FC70C64A3ABB}"/>
              </a:ext>
            </a:extLst>
          </p:cNvPr>
          <p:cNvCxnSpPr>
            <a:cxnSpLocks/>
            <a:stCxn id="22" idx="4"/>
            <a:endCxn id="37" idx="0"/>
          </p:cNvCxnSpPr>
          <p:nvPr/>
        </p:nvCxnSpPr>
        <p:spPr>
          <a:xfrm flipH="1">
            <a:off x="2539080" y="3753582"/>
            <a:ext cx="754380" cy="630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F68CD5-D634-3347-AE61-9D2FFDB35B4E}"/>
              </a:ext>
            </a:extLst>
          </p:cNvPr>
          <p:cNvCxnSpPr>
            <a:cxnSpLocks/>
            <a:stCxn id="22" idx="4"/>
            <a:endCxn id="39" idx="0"/>
          </p:cNvCxnSpPr>
          <p:nvPr/>
        </p:nvCxnSpPr>
        <p:spPr>
          <a:xfrm>
            <a:off x="3293460" y="3753582"/>
            <a:ext cx="634637" cy="604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A2903C-5281-0447-A2E8-C95BBD96246D}"/>
              </a:ext>
            </a:extLst>
          </p:cNvPr>
          <p:cNvSpPr txBox="1"/>
          <p:nvPr/>
        </p:nvSpPr>
        <p:spPr>
          <a:xfrm>
            <a:off x="2530773" y="3671027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C9152-D656-5D4D-BE9E-19A6BC7D183F}"/>
              </a:ext>
            </a:extLst>
          </p:cNvPr>
          <p:cNvSpPr txBox="1"/>
          <p:nvPr/>
        </p:nvSpPr>
        <p:spPr>
          <a:xfrm>
            <a:off x="3603273" y="3678138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6F1EC5-DC03-BF49-8EF3-2E1314C2DD8F}"/>
              </a:ext>
            </a:extLst>
          </p:cNvPr>
          <p:cNvSpPr txBox="1"/>
          <p:nvPr/>
        </p:nvSpPr>
        <p:spPr>
          <a:xfrm>
            <a:off x="2592684" y="1730949"/>
            <a:ext cx="69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(5/9)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92BC0-28EF-874E-977D-9268F5C359CD}"/>
              </a:ext>
            </a:extLst>
          </p:cNvPr>
          <p:cNvSpPr txBox="1"/>
          <p:nvPr/>
        </p:nvSpPr>
        <p:spPr>
          <a:xfrm>
            <a:off x="5610995" y="1726360"/>
            <a:ext cx="75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(4/9)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0A8B96-DEC5-A241-BE91-8858B6D73CB6}"/>
              </a:ext>
            </a:extLst>
          </p:cNvPr>
          <p:cNvSpPr>
            <a:spLocks noChangeAspect="1"/>
          </p:cNvSpPr>
          <p:nvPr/>
        </p:nvSpPr>
        <p:spPr>
          <a:xfrm>
            <a:off x="1990440" y="4384243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193496-B4F7-A84F-8BB4-57E4F4BE1327}"/>
              </a:ext>
            </a:extLst>
          </p:cNvPr>
          <p:cNvSpPr>
            <a:spLocks noChangeAspect="1"/>
          </p:cNvSpPr>
          <p:nvPr/>
        </p:nvSpPr>
        <p:spPr>
          <a:xfrm>
            <a:off x="3379457" y="435761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C88F6-AB24-9B4A-A7B2-771CA06B3DC8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5134961" y="3781262"/>
            <a:ext cx="524669" cy="547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4D8180-450C-8C4E-BD4D-1F2030DFB1E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5712712" y="3766646"/>
            <a:ext cx="646509" cy="538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4576ED-FEE1-154D-ACBD-09E7307B351B}"/>
              </a:ext>
            </a:extLst>
          </p:cNvPr>
          <p:cNvSpPr txBox="1"/>
          <p:nvPr/>
        </p:nvSpPr>
        <p:spPr>
          <a:xfrm>
            <a:off x="4957224" y="3678138"/>
            <a:ext cx="95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8BB618-FA59-7F46-A6A5-30F99A835C05}"/>
              </a:ext>
            </a:extLst>
          </p:cNvPr>
          <p:cNvSpPr txBox="1"/>
          <p:nvPr/>
        </p:nvSpPr>
        <p:spPr>
          <a:xfrm>
            <a:off x="5943676" y="3677214"/>
            <a:ext cx="83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3631A9-EBDF-A04C-AEB4-DA01372D545B}"/>
              </a:ext>
            </a:extLst>
          </p:cNvPr>
          <p:cNvSpPr>
            <a:spLocks noChangeAspect="1"/>
          </p:cNvSpPr>
          <p:nvPr/>
        </p:nvSpPr>
        <p:spPr>
          <a:xfrm>
            <a:off x="4586321" y="4329128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DA7DB35-61B7-D747-AF1C-6CD8FE375DD5}"/>
              </a:ext>
            </a:extLst>
          </p:cNvPr>
          <p:cNvSpPr>
            <a:spLocks noChangeAspect="1"/>
          </p:cNvSpPr>
          <p:nvPr/>
        </p:nvSpPr>
        <p:spPr>
          <a:xfrm>
            <a:off x="5810581" y="4304986"/>
            <a:ext cx="1097280" cy="7315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BMI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275E6EE-0EFC-9D47-AD2F-898457D717B2}"/>
              </a:ext>
            </a:extLst>
          </p:cNvPr>
          <p:cNvSpPr/>
          <p:nvPr/>
        </p:nvSpPr>
        <p:spPr>
          <a:xfrm>
            <a:off x="2039323" y="3924592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(4/5)</a:t>
            </a:r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60CC29-B8FE-D045-97C4-9453186C58B4}"/>
              </a:ext>
            </a:extLst>
          </p:cNvPr>
          <p:cNvSpPr/>
          <p:nvPr/>
        </p:nvSpPr>
        <p:spPr>
          <a:xfrm>
            <a:off x="3813952" y="3913959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(1/5)</a:t>
            </a: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6F8806-DDA7-0848-8129-C1321D60568A}"/>
              </a:ext>
            </a:extLst>
          </p:cNvPr>
          <p:cNvSpPr/>
          <p:nvPr/>
        </p:nvSpPr>
        <p:spPr>
          <a:xfrm>
            <a:off x="4659696" y="3898210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6B5631-DE1F-D142-883A-A9F3D47DA5DF}"/>
              </a:ext>
            </a:extLst>
          </p:cNvPr>
          <p:cNvSpPr/>
          <p:nvPr/>
        </p:nvSpPr>
        <p:spPr>
          <a:xfrm>
            <a:off x="6128707" y="3883133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(2/4)</a:t>
            </a:r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A349EE-0105-2B4A-BC26-2F66A063C483}"/>
              </a:ext>
            </a:extLst>
          </p:cNvPr>
          <p:cNvCxnSpPr>
            <a:cxnSpLocks/>
          </p:cNvCxnSpPr>
          <p:nvPr/>
        </p:nvCxnSpPr>
        <p:spPr>
          <a:xfrm flipH="1">
            <a:off x="2144954" y="5170090"/>
            <a:ext cx="304704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0A28B4-050C-2B4C-B534-C122886C1AB0}"/>
              </a:ext>
            </a:extLst>
          </p:cNvPr>
          <p:cNvCxnSpPr>
            <a:cxnSpLocks/>
          </p:cNvCxnSpPr>
          <p:nvPr/>
        </p:nvCxnSpPr>
        <p:spPr>
          <a:xfrm>
            <a:off x="2449658" y="5170090"/>
            <a:ext cx="356010" cy="684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D8AAF9-337A-5240-BA08-3947DC22791C}"/>
              </a:ext>
            </a:extLst>
          </p:cNvPr>
          <p:cNvSpPr txBox="1"/>
          <p:nvPr/>
        </p:nvSpPr>
        <p:spPr>
          <a:xfrm>
            <a:off x="1723306" y="5070030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Obese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24CB56-1FCA-5547-9923-0EF648FBBBD3}"/>
              </a:ext>
            </a:extLst>
          </p:cNvPr>
          <p:cNvSpPr txBox="1"/>
          <p:nvPr/>
        </p:nvSpPr>
        <p:spPr>
          <a:xfrm>
            <a:off x="2484627" y="5084446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Normal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3BD5421-02FB-984F-8578-E3E63CD75BAE}"/>
              </a:ext>
            </a:extLst>
          </p:cNvPr>
          <p:cNvSpPr/>
          <p:nvPr/>
        </p:nvSpPr>
        <p:spPr>
          <a:xfrm>
            <a:off x="1693761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(1/4)</a:t>
            </a:r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E3CF039-A8E2-9B42-9BFD-78DE0C67AEB3}"/>
              </a:ext>
            </a:extLst>
          </p:cNvPr>
          <p:cNvSpPr/>
          <p:nvPr/>
        </p:nvSpPr>
        <p:spPr>
          <a:xfrm>
            <a:off x="2602173" y="5300755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(3/4)</a:t>
            </a:r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96FC367-AE0B-BC44-91F5-2E7C67FEE4D8}"/>
              </a:ext>
            </a:extLst>
          </p:cNvPr>
          <p:cNvCxnSpPr>
            <a:cxnSpLocks/>
          </p:cNvCxnSpPr>
          <p:nvPr/>
        </p:nvCxnSpPr>
        <p:spPr>
          <a:xfrm>
            <a:off x="3928097" y="5115763"/>
            <a:ext cx="0" cy="307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3B9B430-E41A-2C42-B996-BEB7C6B47BEC}"/>
              </a:ext>
            </a:extLst>
          </p:cNvPr>
          <p:cNvSpPr txBox="1"/>
          <p:nvPr/>
        </p:nvSpPr>
        <p:spPr>
          <a:xfrm>
            <a:off x="3489833" y="5046242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324574-BF97-E445-9162-73D5C195C635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5134961" y="5060648"/>
            <a:ext cx="7663" cy="6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FACFC26-F3E9-1D4A-A7A7-BBB4CA7AAB7E}"/>
              </a:ext>
            </a:extLst>
          </p:cNvPr>
          <p:cNvSpPr txBox="1"/>
          <p:nvPr/>
        </p:nvSpPr>
        <p:spPr>
          <a:xfrm>
            <a:off x="5175504" y="5026397"/>
            <a:ext cx="89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Nor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A894A9-2EB4-F146-B3EE-04EF5AC666C8}"/>
              </a:ext>
            </a:extLst>
          </p:cNvPr>
          <p:cNvSpPr/>
          <p:nvPr/>
        </p:nvSpPr>
        <p:spPr>
          <a:xfrm>
            <a:off x="5110523" y="5279331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C8911F0-AD0C-B547-82C2-051B74F60767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6359221" y="5036506"/>
            <a:ext cx="0" cy="70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DD82C44-3049-D249-9899-F565209B2FC6}"/>
              </a:ext>
            </a:extLst>
          </p:cNvPr>
          <p:cNvSpPr txBox="1"/>
          <p:nvPr/>
        </p:nvSpPr>
        <p:spPr>
          <a:xfrm>
            <a:off x="5887239" y="5036506"/>
            <a:ext cx="95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Ob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251AF2-58B0-6F4D-836D-9DB63D332DB5}"/>
              </a:ext>
            </a:extLst>
          </p:cNvPr>
          <p:cNvSpPr/>
          <p:nvPr/>
        </p:nvSpPr>
        <p:spPr>
          <a:xfrm>
            <a:off x="5768747" y="5282106"/>
            <a:ext cx="6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(2/2)</a:t>
            </a: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CBFA593-BD0C-D44E-B9FF-1A9BA8685AE2}"/>
              </a:ext>
            </a:extLst>
          </p:cNvPr>
          <p:cNvSpPr>
            <a:spLocks noChangeAspect="1"/>
          </p:cNvSpPr>
          <p:nvPr/>
        </p:nvSpPr>
        <p:spPr>
          <a:xfrm>
            <a:off x="3729284" y="5427724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65FA0DE-B852-5E48-8C8F-5A5D39F9C329}"/>
              </a:ext>
            </a:extLst>
          </p:cNvPr>
          <p:cNvSpPr>
            <a:spLocks noChangeAspect="1"/>
          </p:cNvSpPr>
          <p:nvPr/>
        </p:nvSpPr>
        <p:spPr>
          <a:xfrm>
            <a:off x="1931546" y="5862822"/>
            <a:ext cx="365760" cy="36576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1212760-1C02-2F43-8531-F5CC36DB6891}"/>
              </a:ext>
            </a:extLst>
          </p:cNvPr>
          <p:cNvSpPr>
            <a:spLocks noChangeAspect="1"/>
          </p:cNvSpPr>
          <p:nvPr/>
        </p:nvSpPr>
        <p:spPr>
          <a:xfrm>
            <a:off x="6176341" y="5753845"/>
            <a:ext cx="365760" cy="36576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676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E9B0-1D89-CBE1-8B39-177920C6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Simple decision trees in 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C30D25-5F32-7FEA-57AA-2F2FDE6CB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287" y="1239244"/>
            <a:ext cx="5447615" cy="22400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208DC-EDA6-AFD6-E56E-D8852EA2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9AE35-B768-EE32-72A9-0E70DED6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5D75CC9E-1DA3-C535-6F91-042744DE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90" y="3431294"/>
            <a:ext cx="6699332" cy="33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23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30FB-131A-8D4D-91D9-773E3A7E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more training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BEFFC-F8F3-844D-AE86-56A6FCB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820B6-245D-E141-B9B9-83890EB7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9" y="1306928"/>
            <a:ext cx="4040944" cy="1942299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2BE5A76-1CFA-EE46-B15E-5F2118CB30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85294" y="3266981"/>
          <a:ext cx="5934720" cy="3107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47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14876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499996">
                <a:tc>
                  <a:txBody>
                    <a:bodyPr/>
                    <a:lstStyle/>
                    <a:p>
                      <a:r>
                        <a:rPr lang="en-US" sz="1200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(kg/m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642F9823-C68D-E24F-9B10-888B5BF4C30B}"/>
              </a:ext>
            </a:extLst>
          </p:cNvPr>
          <p:cNvSpPr/>
          <p:nvPr/>
        </p:nvSpPr>
        <p:spPr>
          <a:xfrm rot="19376259">
            <a:off x="1316766" y="3755253"/>
            <a:ext cx="1429304" cy="126950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6956A-6C28-6847-B68A-927D969F9193}"/>
              </a:ext>
            </a:extLst>
          </p:cNvPr>
          <p:cNvSpPr/>
          <p:nvPr/>
        </p:nvSpPr>
        <p:spPr>
          <a:xfrm>
            <a:off x="4647554" y="1816412"/>
            <a:ext cx="4221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/>
              <a:t>Bootstrapping</a:t>
            </a:r>
            <a:r>
              <a:rPr lang="en-US"/>
              <a:t>: </a:t>
            </a:r>
          </a:p>
          <a:p>
            <a:endParaRPr lang="en-US"/>
          </a:p>
          <a:p>
            <a:r>
              <a:rPr lang="en-US" u="sng"/>
              <a:t>Random</a:t>
            </a:r>
            <a:r>
              <a:rPr lang="en-US"/>
              <a:t> sampling with </a:t>
            </a:r>
            <a:r>
              <a:rPr lang="en-US" u="sng"/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21653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30FB-131A-8D4D-91D9-773E3A7E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decision </a:t>
            </a:r>
            <a:r>
              <a:rPr lang="en-US" u="sng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BEFFC-F8F3-844D-AE86-56A6FCB7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2BE5A76-1CFA-EE46-B15E-5F2118CB30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640" y="2841785"/>
          <a:ext cx="5934720" cy="3107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9478">
                  <a:extLst>
                    <a:ext uri="{9D8B030D-6E8A-4147-A177-3AD203B41FA5}">
                      <a16:colId xmlns:a16="http://schemas.microsoft.com/office/drawing/2014/main" val="3455682898"/>
                    </a:ext>
                  </a:extLst>
                </a:gridCol>
                <a:gridCol w="1148762">
                  <a:extLst>
                    <a:ext uri="{9D8B030D-6E8A-4147-A177-3AD203B41FA5}">
                      <a16:colId xmlns:a16="http://schemas.microsoft.com/office/drawing/2014/main" val="1623222653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1793452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91675811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1509149066"/>
                    </a:ext>
                  </a:extLst>
                </a:gridCol>
                <a:gridCol w="989120">
                  <a:extLst>
                    <a:ext uri="{9D8B030D-6E8A-4147-A177-3AD203B41FA5}">
                      <a16:colId xmlns:a16="http://schemas.microsoft.com/office/drawing/2014/main" val="3276875421"/>
                    </a:ext>
                  </a:extLst>
                </a:gridCol>
              </a:tblGrid>
              <a:tr h="499996">
                <a:tc>
                  <a:txBody>
                    <a:bodyPr/>
                    <a:lstStyle/>
                    <a:p>
                      <a:r>
                        <a:rPr lang="en-US" sz="1200"/>
                        <a:t>Subject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BMI (kg/m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SBP (mmHg)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Smoking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597973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373854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32437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9276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5562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50579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71295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20590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91408"/>
                  </a:ext>
                </a:extLst>
              </a:tr>
              <a:tr h="289681">
                <a:tc>
                  <a:txBody>
                    <a:bodyPr/>
                    <a:lstStyle/>
                    <a:p>
                      <a:r>
                        <a:rPr lang="en-US" sz="12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Obese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52205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D26956A-6C28-6847-B68A-927D969F9193}"/>
              </a:ext>
            </a:extLst>
          </p:cNvPr>
          <p:cNvSpPr/>
          <p:nvPr/>
        </p:nvSpPr>
        <p:spPr>
          <a:xfrm>
            <a:off x="546071" y="1603348"/>
            <a:ext cx="7967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Use the bootstrapped dataset and generate decision trees with a random set of features.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AB1A4-4E17-4B44-AD1A-4EAE06323044}"/>
              </a:ext>
            </a:extLst>
          </p:cNvPr>
          <p:cNvSpPr/>
          <p:nvPr/>
        </p:nvSpPr>
        <p:spPr>
          <a:xfrm>
            <a:off x="3568823" y="2620055"/>
            <a:ext cx="1003177" cy="361206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7D230-9C46-144B-A708-376A457DF0D2}"/>
              </a:ext>
            </a:extLst>
          </p:cNvPr>
          <p:cNvSpPr/>
          <p:nvPr/>
        </p:nvSpPr>
        <p:spPr>
          <a:xfrm>
            <a:off x="5533006" y="2620055"/>
            <a:ext cx="1003177" cy="3612069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B5E385-D15B-5D4B-A91D-3A08C16A3E48}"/>
              </a:ext>
            </a:extLst>
          </p:cNvPr>
          <p:cNvSpPr/>
          <p:nvPr/>
        </p:nvSpPr>
        <p:spPr>
          <a:xfrm>
            <a:off x="6575081" y="2620055"/>
            <a:ext cx="1003177" cy="361206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9D228-9329-B448-A26A-B8D22F7FF822}"/>
              </a:ext>
            </a:extLst>
          </p:cNvPr>
          <p:cNvSpPr/>
          <p:nvPr/>
        </p:nvSpPr>
        <p:spPr>
          <a:xfrm>
            <a:off x="2404153" y="2434345"/>
            <a:ext cx="1164670" cy="392200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4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9463-1061-BA4D-A17E-96B33FE2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9D77-0B17-DC47-BCA1-51A031E0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Generate </a:t>
            </a:r>
            <a:r>
              <a:rPr lang="en-US" u="sng"/>
              <a:t>b</a:t>
            </a:r>
            <a:r>
              <a:rPr lang="en-US"/>
              <a:t>ootstrapped datasets</a:t>
            </a:r>
          </a:p>
          <a:p>
            <a:r>
              <a:rPr lang="en-US"/>
              <a:t>Construct decision trees using the </a:t>
            </a:r>
            <a:r>
              <a:rPr lang="en-US" u="sng"/>
              <a:t>b</a:t>
            </a:r>
            <a:r>
              <a:rPr lang="en-US"/>
              <a:t>ootstrapped data and random features</a:t>
            </a:r>
          </a:p>
          <a:p>
            <a:r>
              <a:rPr lang="en-US"/>
              <a:t>Predict output using each decision tree</a:t>
            </a:r>
          </a:p>
          <a:p>
            <a:r>
              <a:rPr lang="en-US"/>
              <a:t>Use the </a:t>
            </a:r>
            <a:r>
              <a:rPr lang="en-US" u="sng"/>
              <a:t>agg</a:t>
            </a:r>
            <a:r>
              <a:rPr lang="en-US"/>
              <a:t>regate all the outputs to make the decision</a:t>
            </a:r>
          </a:p>
          <a:p>
            <a:r>
              <a:rPr lang="en-US" u="sng"/>
              <a:t>Bagging</a:t>
            </a:r>
          </a:p>
          <a:p>
            <a:r>
              <a:rPr lang="en-US" u="sng"/>
              <a:t>Random forests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F3DF8-D2E6-0445-B142-4C42B86E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2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8BD5-BA21-DA46-9D88-C49AC9E7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1C460-CC2A-544C-86D6-99F5796E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59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47C3C-F8D6-0943-9297-3A8E841CE466}"/>
              </a:ext>
            </a:extLst>
          </p:cNvPr>
          <p:cNvSpPr/>
          <p:nvPr/>
        </p:nvSpPr>
        <p:spPr>
          <a:xfrm>
            <a:off x="551069" y="1653309"/>
            <a:ext cx="2194173" cy="45442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C68119-C148-A04D-ACEE-CA96019A0F21}"/>
              </a:ext>
            </a:extLst>
          </p:cNvPr>
          <p:cNvSpPr/>
          <p:nvPr/>
        </p:nvSpPr>
        <p:spPr>
          <a:xfrm>
            <a:off x="930832" y="2244436"/>
            <a:ext cx="1496291" cy="24753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A6A20-7135-8541-8B6E-A7C24FAC2F33}"/>
              </a:ext>
            </a:extLst>
          </p:cNvPr>
          <p:cNvSpPr/>
          <p:nvPr/>
        </p:nvSpPr>
        <p:spPr>
          <a:xfrm>
            <a:off x="930832" y="4886036"/>
            <a:ext cx="1496291" cy="11507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41F9B7-4555-5441-AA4E-6308792FBCF1}"/>
              </a:ext>
            </a:extLst>
          </p:cNvPr>
          <p:cNvSpPr/>
          <p:nvPr/>
        </p:nvSpPr>
        <p:spPr>
          <a:xfrm>
            <a:off x="3125004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738FE6-9ECC-2C47-BF40-A24803A868E9}"/>
              </a:ext>
            </a:extLst>
          </p:cNvPr>
          <p:cNvSpPr>
            <a:spLocks noChangeAspect="1"/>
          </p:cNvSpPr>
          <p:nvPr/>
        </p:nvSpPr>
        <p:spPr>
          <a:xfrm>
            <a:off x="45720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219060-DEE1-A145-A207-1CC35FB3487F}"/>
              </a:ext>
            </a:extLst>
          </p:cNvPr>
          <p:cNvSpPr>
            <a:spLocks noChangeAspect="1"/>
          </p:cNvSpPr>
          <p:nvPr/>
        </p:nvSpPr>
        <p:spPr>
          <a:xfrm>
            <a:off x="6018996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F945CA-25C0-2E4D-B6CB-4BF955BD8B71}"/>
              </a:ext>
            </a:extLst>
          </p:cNvPr>
          <p:cNvSpPr>
            <a:spLocks noChangeAspect="1"/>
          </p:cNvSpPr>
          <p:nvPr/>
        </p:nvSpPr>
        <p:spPr>
          <a:xfrm>
            <a:off x="7467600" y="2476879"/>
            <a:ext cx="1280160" cy="9144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Bagging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D898C9E-16CA-D247-91EC-9A10EBAB9116}"/>
              </a:ext>
            </a:extLst>
          </p:cNvPr>
          <p:cNvCxnSpPr>
            <a:cxnSpLocks/>
            <a:stCxn id="7" idx="0"/>
            <a:endCxn id="10" idx="0"/>
          </p:cNvCxnSpPr>
          <p:nvPr/>
        </p:nvCxnSpPr>
        <p:spPr>
          <a:xfrm rot="16200000" flipH="1">
            <a:off x="3329307" y="594106"/>
            <a:ext cx="232443" cy="35331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89B1D45-754F-C741-8788-AD78BB928A2E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16200000" flipH="1">
            <a:off x="2605809" y="1317604"/>
            <a:ext cx="232443" cy="2086106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C9113D1-0ABE-D14D-B007-A41A04D88EFE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H="1">
            <a:off x="4052805" y="-129392"/>
            <a:ext cx="232443" cy="4980098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FC89F6D-A505-A146-B962-01E2009FE18D}"/>
              </a:ext>
            </a:extLst>
          </p:cNvPr>
          <p:cNvCxnSpPr>
            <a:cxnSpLocks/>
            <a:stCxn id="7" idx="0"/>
            <a:endCxn id="12" idx="0"/>
          </p:cNvCxnSpPr>
          <p:nvPr/>
        </p:nvCxnSpPr>
        <p:spPr>
          <a:xfrm rot="16200000" flipH="1">
            <a:off x="4777107" y="-853694"/>
            <a:ext cx="232443" cy="6428702"/>
          </a:xfrm>
          <a:prstGeom prst="bentConnector3">
            <a:avLst>
              <a:gd name="adj1" fmla="val -983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6B8C1C-0CA0-8742-AB85-8F54AF2A337C}"/>
              </a:ext>
            </a:extLst>
          </p:cNvPr>
          <p:cNvSpPr/>
          <p:nvPr/>
        </p:nvSpPr>
        <p:spPr>
          <a:xfrm>
            <a:off x="3201848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DC3562-533F-F945-B9B2-C916B361D3A3}"/>
              </a:ext>
            </a:extLst>
          </p:cNvPr>
          <p:cNvSpPr/>
          <p:nvPr/>
        </p:nvSpPr>
        <p:spPr>
          <a:xfrm>
            <a:off x="4648844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7AA132-9C8E-7A4E-8498-99603BCD40DB}"/>
              </a:ext>
            </a:extLst>
          </p:cNvPr>
          <p:cNvSpPr/>
          <p:nvPr/>
        </p:nvSpPr>
        <p:spPr>
          <a:xfrm>
            <a:off x="6095840" y="3781615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D993A4-9574-0D4A-BE7D-4BA9BDB06EAA}"/>
              </a:ext>
            </a:extLst>
          </p:cNvPr>
          <p:cNvSpPr/>
          <p:nvPr/>
        </p:nvSpPr>
        <p:spPr>
          <a:xfrm>
            <a:off x="7542836" y="3791342"/>
            <a:ext cx="1126472" cy="5957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Model 4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A0A1F8-F98C-ED4A-A250-095391E4A26E}"/>
              </a:ext>
            </a:extLst>
          </p:cNvPr>
          <p:cNvCxnSpPr>
            <a:stCxn id="9" idx="2"/>
            <a:endCxn id="27" idx="0"/>
          </p:cNvCxnSpPr>
          <p:nvPr/>
        </p:nvCxnSpPr>
        <p:spPr>
          <a:xfrm>
            <a:off x="3765084" y="3391279"/>
            <a:ext cx="0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C2F75A-161D-4845-A5A1-CDDA55C244AA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>
            <a:off x="5212080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5928B2-ECE9-804C-9B5D-2E38257B2186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>
            <a:off x="6659076" y="3391279"/>
            <a:ext cx="0" cy="390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2405C0C-BAD3-6C44-BF53-5FF8357D522B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8106072" y="3391279"/>
            <a:ext cx="1608" cy="400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82F950-4EBB-1E41-B9AD-EB5D681E3C02}"/>
              </a:ext>
            </a:extLst>
          </p:cNvPr>
          <p:cNvSpPr>
            <a:spLocks noChangeAspect="1"/>
          </p:cNvSpPr>
          <p:nvPr/>
        </p:nvSpPr>
        <p:spPr>
          <a:xfrm>
            <a:off x="4220441" y="313399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318D8D-48B8-0E4A-B6AA-B5B5450C0BFD}"/>
              </a:ext>
            </a:extLst>
          </p:cNvPr>
          <p:cNvSpPr>
            <a:spLocks noChangeAspect="1"/>
          </p:cNvSpPr>
          <p:nvPr/>
        </p:nvSpPr>
        <p:spPr>
          <a:xfrm>
            <a:off x="1259308" y="2677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015CB50-A1B9-0246-B307-B0438B0DC4E1}"/>
              </a:ext>
            </a:extLst>
          </p:cNvPr>
          <p:cNvSpPr>
            <a:spLocks noChangeAspect="1"/>
          </p:cNvSpPr>
          <p:nvPr/>
        </p:nvSpPr>
        <p:spPr>
          <a:xfrm>
            <a:off x="8466045" y="316263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F746FD9-04D4-664A-8B2A-93479A9E15B6}"/>
              </a:ext>
            </a:extLst>
          </p:cNvPr>
          <p:cNvSpPr>
            <a:spLocks noChangeAspect="1"/>
          </p:cNvSpPr>
          <p:nvPr/>
        </p:nvSpPr>
        <p:spPr>
          <a:xfrm>
            <a:off x="1166840" y="300942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B46481-DC00-4540-B709-9C980ED76689}"/>
              </a:ext>
            </a:extLst>
          </p:cNvPr>
          <p:cNvSpPr>
            <a:spLocks noChangeAspect="1"/>
          </p:cNvSpPr>
          <p:nvPr/>
        </p:nvSpPr>
        <p:spPr>
          <a:xfrm>
            <a:off x="1288451" y="3933290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F7DC70-D7F5-2E45-A7F1-942DAEBF9704}"/>
              </a:ext>
            </a:extLst>
          </p:cNvPr>
          <p:cNvSpPr>
            <a:spLocks noChangeAspect="1"/>
          </p:cNvSpPr>
          <p:nvPr/>
        </p:nvSpPr>
        <p:spPr>
          <a:xfrm>
            <a:off x="5020748" y="3145060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8E3CD97-32B4-784C-9530-B17CD5D4ED6B}"/>
              </a:ext>
            </a:extLst>
          </p:cNvPr>
          <p:cNvSpPr>
            <a:spLocks noChangeAspect="1"/>
          </p:cNvSpPr>
          <p:nvPr/>
        </p:nvSpPr>
        <p:spPr>
          <a:xfrm>
            <a:off x="6146817" y="271225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A863EA-3DAA-6040-A798-A41A1B307B4B}"/>
              </a:ext>
            </a:extLst>
          </p:cNvPr>
          <p:cNvSpPr>
            <a:spLocks noChangeAspect="1"/>
          </p:cNvSpPr>
          <p:nvPr/>
        </p:nvSpPr>
        <p:spPr>
          <a:xfrm>
            <a:off x="1353831" y="3698875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DE0D41F-C767-D649-A249-743A2536C218}"/>
              </a:ext>
            </a:extLst>
          </p:cNvPr>
          <p:cNvSpPr>
            <a:spLocks noChangeAspect="1"/>
          </p:cNvSpPr>
          <p:nvPr/>
        </p:nvSpPr>
        <p:spPr>
          <a:xfrm>
            <a:off x="7129844" y="321120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F329AB-2432-6541-8282-E5439FC7BC34}"/>
              </a:ext>
            </a:extLst>
          </p:cNvPr>
          <p:cNvSpPr>
            <a:spLocks noChangeAspect="1"/>
          </p:cNvSpPr>
          <p:nvPr/>
        </p:nvSpPr>
        <p:spPr>
          <a:xfrm>
            <a:off x="1586509" y="3167412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D7049B3-C46B-A649-A021-6AB4B0DB8956}"/>
              </a:ext>
            </a:extLst>
          </p:cNvPr>
          <p:cNvSpPr>
            <a:spLocks noChangeAspect="1"/>
          </p:cNvSpPr>
          <p:nvPr/>
        </p:nvSpPr>
        <p:spPr>
          <a:xfrm>
            <a:off x="1730199" y="257522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3FCE295-E1D5-9D48-8B42-CBE4394CC024}"/>
              </a:ext>
            </a:extLst>
          </p:cNvPr>
          <p:cNvSpPr>
            <a:spLocks noChangeAspect="1"/>
          </p:cNvSpPr>
          <p:nvPr/>
        </p:nvSpPr>
        <p:spPr>
          <a:xfrm>
            <a:off x="3653070" y="3101890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7A0F0E3-FCAD-1C4A-9BA2-4407E6CBCBC0}"/>
              </a:ext>
            </a:extLst>
          </p:cNvPr>
          <p:cNvSpPr>
            <a:spLocks noChangeAspect="1"/>
          </p:cNvSpPr>
          <p:nvPr/>
        </p:nvSpPr>
        <p:spPr>
          <a:xfrm>
            <a:off x="1411708" y="2830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745FF73-6630-9544-9D31-D105188B1D98}"/>
              </a:ext>
            </a:extLst>
          </p:cNvPr>
          <p:cNvSpPr>
            <a:spLocks noChangeAspect="1"/>
          </p:cNvSpPr>
          <p:nvPr/>
        </p:nvSpPr>
        <p:spPr>
          <a:xfrm>
            <a:off x="1319240" y="316182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DF618D-176F-C14B-BE81-2CA7A8EA4CB0}"/>
              </a:ext>
            </a:extLst>
          </p:cNvPr>
          <p:cNvSpPr>
            <a:spLocks noChangeAspect="1"/>
          </p:cNvSpPr>
          <p:nvPr/>
        </p:nvSpPr>
        <p:spPr>
          <a:xfrm>
            <a:off x="1855489" y="3155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B81E195-65F6-1E45-83EC-4D570A7A12CD}"/>
              </a:ext>
            </a:extLst>
          </p:cNvPr>
          <p:cNvSpPr>
            <a:spLocks noChangeAspect="1"/>
          </p:cNvSpPr>
          <p:nvPr/>
        </p:nvSpPr>
        <p:spPr>
          <a:xfrm>
            <a:off x="5682847" y="2696917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7C01C79-D8CC-1D49-9EC4-20574A2CABA0}"/>
              </a:ext>
            </a:extLst>
          </p:cNvPr>
          <p:cNvSpPr>
            <a:spLocks noChangeAspect="1"/>
          </p:cNvSpPr>
          <p:nvPr/>
        </p:nvSpPr>
        <p:spPr>
          <a:xfrm>
            <a:off x="3286422" y="26779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F6C5737-F43A-0740-AF2F-CE96F71F4E57}"/>
              </a:ext>
            </a:extLst>
          </p:cNvPr>
          <p:cNvSpPr>
            <a:spLocks noChangeAspect="1"/>
          </p:cNvSpPr>
          <p:nvPr/>
        </p:nvSpPr>
        <p:spPr>
          <a:xfrm>
            <a:off x="2102068" y="297553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C2E558B-1EE6-E841-8F3E-900C7D326E0A}"/>
              </a:ext>
            </a:extLst>
          </p:cNvPr>
          <p:cNvSpPr>
            <a:spLocks noChangeAspect="1"/>
          </p:cNvSpPr>
          <p:nvPr/>
        </p:nvSpPr>
        <p:spPr>
          <a:xfrm>
            <a:off x="3257896" y="3109734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E32F8D7-7E0E-0341-A9B7-4E6EAB069342}"/>
              </a:ext>
            </a:extLst>
          </p:cNvPr>
          <p:cNvSpPr>
            <a:spLocks noChangeAspect="1"/>
          </p:cNvSpPr>
          <p:nvPr/>
        </p:nvSpPr>
        <p:spPr>
          <a:xfrm>
            <a:off x="2007889" y="3308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C554470-DA66-9A47-8A03-802EDC046FD9}"/>
              </a:ext>
            </a:extLst>
          </p:cNvPr>
          <p:cNvSpPr>
            <a:spLocks noChangeAspect="1"/>
          </p:cNvSpPr>
          <p:nvPr/>
        </p:nvSpPr>
        <p:spPr>
          <a:xfrm>
            <a:off x="4122792" y="2641959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3F8E284-729B-E041-980B-A84CB9D06FD7}"/>
              </a:ext>
            </a:extLst>
          </p:cNvPr>
          <p:cNvSpPr>
            <a:spLocks noChangeAspect="1"/>
          </p:cNvSpPr>
          <p:nvPr/>
        </p:nvSpPr>
        <p:spPr>
          <a:xfrm>
            <a:off x="4707870" y="3225034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9FC2E4-C0F4-F34B-ACC2-FD29D8EC88FC}"/>
              </a:ext>
            </a:extLst>
          </p:cNvPr>
          <p:cNvSpPr>
            <a:spLocks noChangeAspect="1"/>
          </p:cNvSpPr>
          <p:nvPr/>
        </p:nvSpPr>
        <p:spPr>
          <a:xfrm>
            <a:off x="1910992" y="44327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8CF6F99-F3BC-0D4A-839D-0ABBC9D565A7}"/>
              </a:ext>
            </a:extLst>
          </p:cNvPr>
          <p:cNvSpPr>
            <a:spLocks noChangeAspect="1"/>
          </p:cNvSpPr>
          <p:nvPr/>
        </p:nvSpPr>
        <p:spPr>
          <a:xfrm>
            <a:off x="2007889" y="330836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74A1EDB-4321-C343-9D16-F928CDC33C32}"/>
              </a:ext>
            </a:extLst>
          </p:cNvPr>
          <p:cNvSpPr>
            <a:spLocks noChangeAspect="1"/>
          </p:cNvSpPr>
          <p:nvPr/>
        </p:nvSpPr>
        <p:spPr>
          <a:xfrm>
            <a:off x="8287963" y="2596218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67AD5F1-4A45-8543-A13B-BC9BEB596D1D}"/>
              </a:ext>
            </a:extLst>
          </p:cNvPr>
          <p:cNvSpPr>
            <a:spLocks noChangeAspect="1"/>
          </p:cNvSpPr>
          <p:nvPr/>
        </p:nvSpPr>
        <p:spPr>
          <a:xfrm>
            <a:off x="4741409" y="2631734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6B2410A-5898-7D42-9B4F-F8A32F9572F3}"/>
              </a:ext>
            </a:extLst>
          </p:cNvPr>
          <p:cNvSpPr>
            <a:spLocks noChangeAspect="1"/>
          </p:cNvSpPr>
          <p:nvPr/>
        </p:nvSpPr>
        <p:spPr>
          <a:xfrm>
            <a:off x="6321562" y="3191293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F2FE88-923A-5143-8784-F8C31B301340}"/>
              </a:ext>
            </a:extLst>
          </p:cNvPr>
          <p:cNvSpPr>
            <a:spLocks noChangeAspect="1"/>
          </p:cNvSpPr>
          <p:nvPr/>
        </p:nvSpPr>
        <p:spPr>
          <a:xfrm>
            <a:off x="2189646" y="3950529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92F41BA-4823-094F-B3CC-C62D10B8813A}"/>
              </a:ext>
            </a:extLst>
          </p:cNvPr>
          <p:cNvSpPr>
            <a:spLocks noChangeAspect="1"/>
          </p:cNvSpPr>
          <p:nvPr/>
        </p:nvSpPr>
        <p:spPr>
          <a:xfrm>
            <a:off x="1910992" y="44327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46260B-AAB0-6947-92D1-26A34B0176C3}"/>
              </a:ext>
            </a:extLst>
          </p:cNvPr>
          <p:cNvSpPr>
            <a:spLocks noChangeAspect="1"/>
          </p:cNvSpPr>
          <p:nvPr/>
        </p:nvSpPr>
        <p:spPr>
          <a:xfrm>
            <a:off x="2063392" y="458510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75D2E49-9D77-624F-BA8C-6C41E6D7EB50}"/>
              </a:ext>
            </a:extLst>
          </p:cNvPr>
          <p:cNvSpPr>
            <a:spLocks noChangeAspect="1"/>
          </p:cNvSpPr>
          <p:nvPr/>
        </p:nvSpPr>
        <p:spPr>
          <a:xfrm>
            <a:off x="1803292" y="3996763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D1007DA-7EE9-C74F-84DD-8017897A8396}"/>
              </a:ext>
            </a:extLst>
          </p:cNvPr>
          <p:cNvSpPr>
            <a:spLocks noChangeAspect="1"/>
          </p:cNvSpPr>
          <p:nvPr/>
        </p:nvSpPr>
        <p:spPr>
          <a:xfrm>
            <a:off x="1074372" y="439783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7442159-88EB-5C49-9156-B7D29E0F1A50}"/>
              </a:ext>
            </a:extLst>
          </p:cNvPr>
          <p:cNvSpPr>
            <a:spLocks noChangeAspect="1"/>
          </p:cNvSpPr>
          <p:nvPr/>
        </p:nvSpPr>
        <p:spPr>
          <a:xfrm>
            <a:off x="1378812" y="439783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B4E22FD-A5DB-8743-A844-110DDCA39BBA}"/>
              </a:ext>
            </a:extLst>
          </p:cNvPr>
          <p:cNvSpPr>
            <a:spLocks noChangeAspect="1"/>
          </p:cNvSpPr>
          <p:nvPr/>
        </p:nvSpPr>
        <p:spPr>
          <a:xfrm>
            <a:off x="8088356" y="316263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B2F39C9-EE9B-8E4B-A686-A77780341077}"/>
              </a:ext>
            </a:extLst>
          </p:cNvPr>
          <p:cNvSpPr>
            <a:spLocks noChangeAspect="1"/>
          </p:cNvSpPr>
          <p:nvPr/>
        </p:nvSpPr>
        <p:spPr>
          <a:xfrm>
            <a:off x="6455628" y="2616856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1E7E58D-8945-7A4B-A251-969D16DD5A6A}"/>
              </a:ext>
            </a:extLst>
          </p:cNvPr>
          <p:cNvSpPr>
            <a:spLocks noChangeAspect="1"/>
          </p:cNvSpPr>
          <p:nvPr/>
        </p:nvSpPr>
        <p:spPr>
          <a:xfrm>
            <a:off x="7827444" y="3231219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8BE38FD-F5AA-FF46-A232-17DB9B68F8A1}"/>
              </a:ext>
            </a:extLst>
          </p:cNvPr>
          <p:cNvSpPr>
            <a:spLocks noChangeAspect="1"/>
          </p:cNvSpPr>
          <p:nvPr/>
        </p:nvSpPr>
        <p:spPr>
          <a:xfrm>
            <a:off x="7873678" y="2677845"/>
            <a:ext cx="92468" cy="924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D8D4BD1-81D1-8448-BB19-82FB7DCB1D28}"/>
              </a:ext>
            </a:extLst>
          </p:cNvPr>
          <p:cNvSpPr>
            <a:spLocks noChangeAspect="1"/>
          </p:cNvSpPr>
          <p:nvPr/>
        </p:nvSpPr>
        <p:spPr>
          <a:xfrm>
            <a:off x="6668901" y="3202201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85D06A-BA11-0649-BC87-2216915C9222}"/>
              </a:ext>
            </a:extLst>
          </p:cNvPr>
          <p:cNvSpPr>
            <a:spLocks noChangeAspect="1"/>
          </p:cNvSpPr>
          <p:nvPr/>
        </p:nvSpPr>
        <p:spPr>
          <a:xfrm>
            <a:off x="8246711" y="3234012"/>
            <a:ext cx="92468" cy="92467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D0DB6717-A8A5-7F48-B107-FE4735F751F9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2427123" y="3482109"/>
            <a:ext cx="1337961" cy="905009"/>
          </a:xfrm>
          <a:prstGeom prst="bentConnector4">
            <a:avLst>
              <a:gd name="adj1" fmla="val 42006"/>
              <a:gd name="adj2" fmla="val 117312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6013467-471C-CB49-A329-ECB8212F49F4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2458996" y="3785669"/>
            <a:ext cx="2753084" cy="591722"/>
          </a:xfrm>
          <a:prstGeom prst="bentConnector4">
            <a:avLst>
              <a:gd name="adj1" fmla="val 17007"/>
              <a:gd name="adj2" fmla="val 138633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22EDE01-534D-FF43-8186-628D4048F58A}"/>
              </a:ext>
            </a:extLst>
          </p:cNvPr>
          <p:cNvCxnSpPr>
            <a:cxnSpLocks/>
            <a:stCxn id="7" idx="3"/>
            <a:endCxn id="29" idx="2"/>
          </p:cNvCxnSpPr>
          <p:nvPr/>
        </p:nvCxnSpPr>
        <p:spPr>
          <a:xfrm>
            <a:off x="2427123" y="3482109"/>
            <a:ext cx="4231953" cy="895282"/>
          </a:xfrm>
          <a:prstGeom prst="bentConnector4">
            <a:avLst>
              <a:gd name="adj1" fmla="val 10328"/>
              <a:gd name="adj2" fmla="val 13701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BBAC1E1A-7CC7-0746-B383-51F06C19E5DA}"/>
              </a:ext>
            </a:extLst>
          </p:cNvPr>
          <p:cNvCxnSpPr>
            <a:cxnSpLocks/>
            <a:stCxn id="7" idx="3"/>
            <a:endCxn id="30" idx="2"/>
          </p:cNvCxnSpPr>
          <p:nvPr/>
        </p:nvCxnSpPr>
        <p:spPr>
          <a:xfrm>
            <a:off x="2427123" y="3482109"/>
            <a:ext cx="5678949" cy="905009"/>
          </a:xfrm>
          <a:prstGeom prst="bentConnector4">
            <a:avLst>
              <a:gd name="adj1" fmla="val 6687"/>
              <a:gd name="adj2" fmla="val 145693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88DC086-FCF9-744A-997B-F49CF786B32B}"/>
              </a:ext>
            </a:extLst>
          </p:cNvPr>
          <p:cNvSpPr/>
          <p:nvPr/>
        </p:nvSpPr>
        <p:spPr>
          <a:xfrm>
            <a:off x="2952463" y="5209657"/>
            <a:ext cx="58373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/>
              <a:t>Boosting</a:t>
            </a:r>
            <a:r>
              <a:rPr lang="en-US"/>
              <a:t>: </a:t>
            </a:r>
            <a:r>
              <a:rPr lang="en-US" u="sng"/>
              <a:t>Ada</a:t>
            </a:r>
            <a:r>
              <a:rPr lang="en-US"/>
              <a:t>ptive ensemble learning to </a:t>
            </a:r>
            <a:r>
              <a:rPr lang="en-US" u="sng"/>
              <a:t>boost</a:t>
            </a:r>
            <a:r>
              <a:rPr lang="en-US"/>
              <a:t> performance</a:t>
            </a:r>
          </a:p>
          <a:p>
            <a:endParaRPr lang="en-US"/>
          </a:p>
          <a:p>
            <a:r>
              <a:rPr lang="en-US" sz="2400"/>
              <a:t>AdaBoost</a:t>
            </a:r>
          </a:p>
        </p:txBody>
      </p:sp>
    </p:spTree>
    <p:extLst>
      <p:ext uri="{BB962C8B-B14F-4D97-AF65-F5344CB8AC3E}">
        <p14:creationId xmlns:p14="http://schemas.microsoft.com/office/powerpoint/2010/main" val="299361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9D52-4E51-FF70-38AB-9DCA7A5E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Formal definitions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DA20-95BB-7DAC-7553-31C72ECDC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Computer Code: 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Human readable text 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Fully executable description of a software system</a:t>
            </a:r>
          </a:p>
          <a:p>
            <a:endParaRPr lang="en-US" sz="28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What’s in the data?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Datum: “(thing) given”</a:t>
            </a:r>
          </a:p>
          <a:p>
            <a:pPr lvl="1">
              <a:buFont typeface="Courier New"/>
              <a:buChar char="o"/>
            </a:pPr>
            <a:r>
              <a:rPr lang="en-US" sz="2400">
                <a:ea typeface="+mn-lt"/>
                <a:cs typeface="+mn-lt"/>
              </a:rPr>
              <a:t>Data is useful only when it has been analyzed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181B0-CEC1-134B-1474-34617C7E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C9A77-366D-DE77-BF80-3D0B576F8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49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A47C-0149-E3A9-A20E-3C26649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Random Forests in 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F374E-FD26-5F68-F49E-48C1BB4F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7CC81-2153-D8E3-60BE-FC75EE59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3" name="Picture 2" descr="A diagram of a tree&#10;&#10;Description automatically generated">
            <a:extLst>
              <a:ext uri="{FF2B5EF4-FFF2-40B4-BE49-F238E27FC236}">
                <a16:creationId xmlns:a16="http://schemas.microsoft.com/office/drawing/2014/main" id="{F535BE98-F01A-DFEB-FF21-126C9CCF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7" y="1107818"/>
            <a:ext cx="6751674" cy="55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85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definitions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0"/>
          <a:stretch/>
        </p:blipFill>
        <p:spPr>
          <a:xfrm>
            <a:off x="1282700" y="1651000"/>
            <a:ext cx="6578600" cy="31078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07375" y="4870090"/>
            <a:ext cx="73292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/>
              <a:t>A neuron collects information from other neurons using dendrites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A neuron can sum all the inputs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/>
              <a:t>If the value of the sum is greater than a threshold, it fires </a:t>
            </a:r>
          </a:p>
        </p:txBody>
      </p:sp>
    </p:spTree>
    <p:extLst>
      <p:ext uri="{BB962C8B-B14F-4D97-AF65-F5344CB8AC3E}">
        <p14:creationId xmlns:p14="http://schemas.microsoft.com/office/powerpoint/2010/main" val="34062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3543300" y="2998837"/>
            <a:ext cx="2468880" cy="2468880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definitions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22987" y="3165987"/>
            <a:ext cx="1388807" cy="3727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22987" y="4660444"/>
            <a:ext cx="1388807" cy="47987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46787" y="4103737"/>
            <a:ext cx="1520313" cy="54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453379" y="289004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79" y="2890040"/>
                <a:ext cx="50712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53378" y="3670314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78" y="3670314"/>
                <a:ext cx="5018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88551" y="4475778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551" y="4475778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98629" y="3842871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629" y="3842871"/>
                <a:ext cx="4607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39483" y="4900380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83" y="4900380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29012" y="2867043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12" y="2867043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31455" y="3999063"/>
                <a:ext cx="28807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1400" i="1"/>
                  <a:t>f</a:t>
                </a:r>
                <a:r>
                  <a:rPr lang="en-US" sz="14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charset="0"/>
                      </a:rPr>
                      <m:t>+…</m:t>
                    </m:r>
                  </m:oMath>
                </a14:m>
                <a:r>
                  <a:rPr lang="en-US" sz="1400"/>
                  <a:t>)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455" y="3999063"/>
                <a:ext cx="2880725" cy="307777"/>
              </a:xfrm>
              <a:prstGeom prst="rect">
                <a:avLst/>
              </a:prstGeom>
              <a:blipFill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6143686" y="4147470"/>
            <a:ext cx="925708" cy="54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101336" y="393750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336" y="3937508"/>
                <a:ext cx="371384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061884" y="2762865"/>
            <a:ext cx="6744929" cy="286118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644651" y="2796189"/>
            <a:ext cx="2453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ARTIFICIAL NEURON*</a:t>
            </a:r>
            <a:endParaRPr lang="en-US" b="1" i="1">
              <a:latin typeface="Cambria Math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09995" y="5790155"/>
            <a:ext cx="327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* Also called as PERCEPTRON</a:t>
            </a:r>
            <a:endParaRPr lang="en-US" b="1" i="1">
              <a:latin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mr-IN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+…</m:t>
                        </m:r>
                      </m:e>
                    </m:d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27" name="Content Placeholder 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10"/>
                <a:stretch>
                  <a:fillRect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5" grpId="0" animBg="1"/>
      <p:bldP spid="26" grpId="0"/>
      <p:bldP spid="22" grpId="0"/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mr-IN" sz="2400" i="1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charset="0"/>
                          </a:rPr>
                          <m:t>+…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 sz="2400"/>
                  <a:t>1, x</a:t>
                </a:r>
                <a:r>
                  <a:rPr lang="en-US" sz="2400" baseline="-25000"/>
                  <a:t>1</a:t>
                </a:r>
                <a:r>
                  <a:rPr lang="en-US" sz="2400"/>
                  <a:t> and x</a:t>
                </a:r>
                <a:r>
                  <a:rPr lang="en-US" sz="2400" baseline="-25000"/>
                  <a:t>2</a:t>
                </a:r>
                <a:r>
                  <a:rPr lang="en-US" sz="2400"/>
                  <a:t> are the inputs</a:t>
                </a:r>
              </a:p>
              <a:p>
                <a:r>
                  <a:rPr lang="en-US" sz="2400"/>
                  <a:t>w</a:t>
                </a:r>
                <a:r>
                  <a:rPr lang="en-US" sz="2400" baseline="-25000"/>
                  <a:t>1</a:t>
                </a:r>
                <a:r>
                  <a:rPr lang="en-US" sz="2400"/>
                  <a:t> and w</a:t>
                </a:r>
                <a:r>
                  <a:rPr lang="en-US" sz="2400" baseline="-25000"/>
                  <a:t>2</a:t>
                </a:r>
                <a:r>
                  <a:rPr lang="en-US" sz="2400"/>
                  <a:t> are the weights</a:t>
                </a:r>
              </a:p>
              <a:p>
                <a:r>
                  <a:rPr lang="en-US" sz="2400"/>
                  <a:t>w</a:t>
                </a:r>
                <a:r>
                  <a:rPr lang="en-US" sz="2400" baseline="-25000"/>
                  <a:t>0</a:t>
                </a:r>
                <a:r>
                  <a:rPr lang="en-US" sz="2400"/>
                  <a:t> is called as the bias</a:t>
                </a:r>
              </a:p>
              <a:p>
                <a:r>
                  <a:rPr lang="en-US" sz="2400" i="1"/>
                  <a:t>f</a:t>
                </a:r>
                <a:r>
                  <a:rPr lang="en-US" sz="2400"/>
                  <a:t>(</a:t>
                </a:r>
                <a:r>
                  <a:rPr lang="mr-IN" sz="2400"/>
                  <a:t>…</a:t>
                </a:r>
                <a:r>
                  <a:rPr lang="en-US" sz="2400"/>
                  <a:t>) is called as the activation function</a:t>
                </a:r>
              </a:p>
              <a:p>
                <a:pPr lvl="1"/>
                <a:r>
                  <a:rPr lang="en-US" sz="2000"/>
                  <a:t>Sigmoid: </a:t>
                </a:r>
                <a:r>
                  <a:rPr lang="mr-IN" sz="2000" err="1"/>
                  <a:t>σ</a:t>
                </a:r>
                <a:r>
                  <a:rPr lang="mr-IN" sz="2000"/>
                  <a:t>(</a:t>
                </a:r>
                <a:r>
                  <a:rPr lang="mr-IN" sz="2000" err="1"/>
                  <a:t>x</a:t>
                </a:r>
                <a:r>
                  <a:rPr lang="mr-IN" sz="2000"/>
                  <a:t>) = 1 / (1 + </a:t>
                </a:r>
                <a:r>
                  <a:rPr lang="mr-IN" sz="2000" err="1"/>
                  <a:t>exp</a:t>
                </a:r>
                <a:r>
                  <a:rPr lang="mr-IN" sz="2000"/>
                  <a:t>(−</a:t>
                </a:r>
                <a:r>
                  <a:rPr lang="mr-IN" sz="2000" err="1"/>
                  <a:t>x</a:t>
                </a:r>
                <a:r>
                  <a:rPr lang="mr-IN" sz="2000"/>
                  <a:t>))</a:t>
                </a:r>
                <a:r>
                  <a:rPr lang="en-US" sz="2000"/>
                  <a:t>) </a:t>
                </a:r>
              </a:p>
              <a:p>
                <a:pPr lvl="1"/>
                <a:r>
                  <a:rPr lang="en-US" sz="2000" err="1"/>
                  <a:t>Tanh</a:t>
                </a:r>
                <a:r>
                  <a:rPr lang="en-US" sz="2000"/>
                  <a:t>: </a:t>
                </a:r>
                <a:r>
                  <a:rPr lang="mr-IN" sz="2000" err="1"/>
                  <a:t>tanh</a:t>
                </a:r>
                <a:r>
                  <a:rPr lang="mr-IN" sz="2000"/>
                  <a:t>(</a:t>
                </a:r>
                <a:r>
                  <a:rPr lang="mr-IN" sz="2000" err="1"/>
                  <a:t>x</a:t>
                </a:r>
                <a:r>
                  <a:rPr lang="mr-IN" sz="2000"/>
                  <a:t>) = 2σ(2x) − 1</a:t>
                </a:r>
                <a:endParaRPr lang="en-US" sz="2000"/>
              </a:p>
              <a:p>
                <a:pPr lvl="1"/>
                <a:r>
                  <a:rPr lang="en-US" sz="2000"/>
                  <a:t>Rectified linear unit (</a:t>
                </a:r>
                <a:r>
                  <a:rPr lang="en-US" sz="2000" err="1"/>
                  <a:t>ReLU</a:t>
                </a:r>
                <a:r>
                  <a:rPr lang="en-US" sz="2000"/>
                  <a:t>): max(0,x)</a:t>
                </a:r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232"/>
            <a:ext cx="9144000" cy="24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9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/>
              <a:t>Example 1</a:t>
            </a:r>
            <a:r>
              <a:rPr lang="en-US"/>
              <a:t>:</a:t>
            </a:r>
          </a:p>
          <a:p>
            <a:pPr lvl="1"/>
            <a:r>
              <a:rPr lang="en-US" i="1"/>
              <a:t>f</a:t>
            </a:r>
            <a:r>
              <a:rPr lang="en-US"/>
              <a:t>(x) = -4x + 9; g(x) = 2x </a:t>
            </a:r>
            <a:r>
              <a:rPr lang="mr-IN"/>
              <a:t>–</a:t>
            </a:r>
            <a:r>
              <a:rPr lang="en-US"/>
              <a:t> 7</a:t>
            </a:r>
          </a:p>
          <a:p>
            <a:pPr lvl="1"/>
            <a:r>
              <a:rPr lang="en-US" i="1"/>
              <a:t>f</a:t>
            </a:r>
            <a:r>
              <a:rPr lang="en-US"/>
              <a:t>(</a:t>
            </a:r>
            <a:r>
              <a:rPr lang="en-US" i="1"/>
              <a:t>g</a:t>
            </a:r>
            <a:r>
              <a:rPr lang="en-US"/>
              <a:t>(x)) = -4(2x-7) + 9 = -8x + 37</a:t>
            </a:r>
          </a:p>
          <a:p>
            <a:pPr lvl="1"/>
            <a:r>
              <a:rPr lang="en-US" i="1"/>
              <a:t>g</a:t>
            </a:r>
            <a:r>
              <a:rPr lang="en-US"/>
              <a:t>(</a:t>
            </a:r>
            <a:r>
              <a:rPr lang="en-US" i="1"/>
              <a:t>f</a:t>
            </a:r>
            <a:r>
              <a:rPr lang="en-US"/>
              <a:t>(x)) = 2(-4x+9) </a:t>
            </a:r>
            <a:r>
              <a:rPr lang="mr-IN"/>
              <a:t>–</a:t>
            </a:r>
            <a:r>
              <a:rPr lang="en-US"/>
              <a:t> 7 = -8x + 11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/>
                  <a:t>x</a:t>
                </a:r>
                <a:r>
                  <a:rPr lang="en-US" baseline="-25000"/>
                  <a:t>1</a:t>
                </a:r>
                <a:r>
                  <a:rPr lang="en-US"/>
                  <a:t> = 0.5, x</a:t>
                </a:r>
                <a:r>
                  <a:rPr lang="en-US" baseline="-25000"/>
                  <a:t>2</a:t>
                </a:r>
                <a:r>
                  <a:rPr lang="en-US"/>
                  <a:t> = 1.0</a:t>
                </a:r>
              </a:p>
              <a:p>
                <a:r>
                  <a:rPr lang="en-US"/>
                  <a:t>w</a:t>
                </a:r>
                <a:r>
                  <a:rPr lang="en-US" baseline="-25000"/>
                  <a:t>0</a:t>
                </a:r>
                <a:r>
                  <a:rPr lang="en-US"/>
                  <a:t> = 0.5, w</a:t>
                </a:r>
                <a:r>
                  <a:rPr lang="en-US" baseline="-25000"/>
                  <a:t>1</a:t>
                </a:r>
                <a:r>
                  <a:rPr lang="en-US"/>
                  <a:t> = 0.25, w</a:t>
                </a:r>
                <a:r>
                  <a:rPr lang="en-US" baseline="-25000"/>
                  <a:t>2</a:t>
                </a:r>
                <a:r>
                  <a:rPr lang="en-US"/>
                  <a:t> = 0.75</a:t>
                </a:r>
              </a:p>
              <a:p>
                <a:r>
                  <a:rPr lang="en-US" i="1"/>
                  <a:t>f</a:t>
                </a:r>
                <a:r>
                  <a:rPr lang="en-US"/>
                  <a:t>(</a:t>
                </a:r>
                <a:r>
                  <a:rPr lang="mr-IN"/>
                  <a:t>…</a:t>
                </a:r>
                <a:r>
                  <a:rPr lang="en-US"/>
                  <a:t>) = x</a:t>
                </a:r>
              </a:p>
              <a:p>
                <a:r>
                  <a:rPr lang="en-US"/>
                  <a:t>Threshold = 1.0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 i="1"/>
                  <a:t>y</a:t>
                </a:r>
                <a:r>
                  <a:rPr lang="en-US"/>
                  <a:t> = </a:t>
                </a:r>
                <a:r>
                  <a:rPr lang="en-US" i="1"/>
                  <a:t>f</a:t>
                </a:r>
                <a:r>
                  <a:rPr lang="en-US"/>
                  <a:t>(0.5(1) + 0.5(0.25)+0.75(1)) </a:t>
                </a:r>
              </a:p>
              <a:p>
                <a:r>
                  <a:rPr lang="en-US"/>
                  <a:t>= </a:t>
                </a:r>
                <a:r>
                  <a:rPr lang="en-US" i="1"/>
                  <a:t>f</a:t>
                </a:r>
                <a:r>
                  <a:rPr lang="en-US"/>
                  <a:t>(0.5+0.125+0.75) </a:t>
                </a:r>
              </a:p>
              <a:p>
                <a:r>
                  <a:rPr lang="en-US"/>
                  <a:t>= </a:t>
                </a:r>
                <a:r>
                  <a:rPr lang="en-US" i="1"/>
                  <a:t>f</a:t>
                </a:r>
                <a:r>
                  <a:rPr lang="en-US"/>
                  <a:t>(1.375) = 1.375 (The neuron fires!!)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0AF0-6492-424E-BCF8-49262C1F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38272" y="1600200"/>
                <a:ext cx="4817238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Model learns to predict ‘</a:t>
                </a:r>
                <a:r>
                  <a:rPr lang="en-US" i="1"/>
                  <a:t>y=blue</a:t>
                </a:r>
                <a:r>
                  <a:rPr lang="en-US"/>
                  <a:t>’ if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/>
                  <a:t>)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8272" y="1600200"/>
                <a:ext cx="4817238" cy="4525963"/>
              </a:xfrm>
              <a:blipFill>
                <a:blip r:embed="rId2"/>
                <a:stretch>
                  <a:fillRect l="-2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72BF0-96B5-3A47-9782-082DD06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0A17DA-4782-DB48-986A-DCBEFD12FE85}"/>
              </a:ext>
            </a:extLst>
          </p:cNvPr>
          <p:cNvCxnSpPr/>
          <p:nvPr/>
        </p:nvCxnSpPr>
        <p:spPr>
          <a:xfrm>
            <a:off x="539442" y="4768478"/>
            <a:ext cx="3200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6104B5-D02B-CB44-8D81-DB0CC046DB4F}"/>
              </a:ext>
            </a:extLst>
          </p:cNvPr>
          <p:cNvCxnSpPr/>
          <p:nvPr/>
        </p:nvCxnSpPr>
        <p:spPr>
          <a:xfrm>
            <a:off x="539443" y="2050678"/>
            <a:ext cx="0" cy="27432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BFDAF0F-D299-8346-8569-C13ACD6FBDE7}"/>
              </a:ext>
            </a:extLst>
          </p:cNvPr>
          <p:cNvSpPr/>
          <p:nvPr/>
        </p:nvSpPr>
        <p:spPr>
          <a:xfrm>
            <a:off x="1318779" y="403608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5750B6-CB43-EA43-95AC-1B91C56858AC}"/>
              </a:ext>
            </a:extLst>
          </p:cNvPr>
          <p:cNvSpPr/>
          <p:nvPr/>
        </p:nvSpPr>
        <p:spPr>
          <a:xfrm>
            <a:off x="1500563" y="422327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DF35A4-DAE9-764A-A182-561EEE247B4D}"/>
              </a:ext>
            </a:extLst>
          </p:cNvPr>
          <p:cNvSpPr/>
          <p:nvPr/>
        </p:nvSpPr>
        <p:spPr>
          <a:xfrm>
            <a:off x="748216" y="404486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5340DF-884B-9147-90AA-98BF45F71BD7}"/>
              </a:ext>
            </a:extLst>
          </p:cNvPr>
          <p:cNvSpPr/>
          <p:nvPr/>
        </p:nvSpPr>
        <p:spPr>
          <a:xfrm>
            <a:off x="824613" y="363613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AE338B-EBF9-2842-9749-372BB4194680}"/>
              </a:ext>
            </a:extLst>
          </p:cNvPr>
          <p:cNvSpPr/>
          <p:nvPr/>
        </p:nvSpPr>
        <p:spPr>
          <a:xfrm>
            <a:off x="973396" y="426899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5520-D38A-394F-A674-7DE063AF958A}"/>
              </a:ext>
            </a:extLst>
          </p:cNvPr>
          <p:cNvSpPr txBox="1"/>
          <p:nvPr/>
        </p:nvSpPr>
        <p:spPr>
          <a:xfrm>
            <a:off x="3388521" y="4793878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9DAD11-1B8C-B243-B43C-9CA0A4702DA0}"/>
              </a:ext>
            </a:extLst>
          </p:cNvPr>
          <p:cNvSpPr txBox="1"/>
          <p:nvPr/>
        </p:nvSpPr>
        <p:spPr>
          <a:xfrm>
            <a:off x="37949" y="2059929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07E2A-810A-4B49-B5A0-861D4B05944E}"/>
              </a:ext>
            </a:extLst>
          </p:cNvPr>
          <p:cNvCxnSpPr>
            <a:cxnSpLocks/>
            <a:stCxn id="30" idx="3"/>
            <a:endCxn id="25" idx="0"/>
          </p:cNvCxnSpPr>
          <p:nvPr/>
        </p:nvCxnSpPr>
        <p:spPr>
          <a:xfrm>
            <a:off x="521132" y="2848018"/>
            <a:ext cx="2519162" cy="19073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B6D612-F5B5-EA4C-842B-853709DBFC32}"/>
              </a:ext>
            </a:extLst>
          </p:cNvPr>
          <p:cNvSpPr txBox="1"/>
          <p:nvPr/>
        </p:nvSpPr>
        <p:spPr>
          <a:xfrm>
            <a:off x="702467" y="475538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</a:t>
            </a:r>
            <a:endParaRPr lang="en-US" sz="1600" baseline="-25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75270-EE58-3340-8653-32D5DC0B0D55}"/>
              </a:ext>
            </a:extLst>
          </p:cNvPr>
          <p:cNvSpPr txBox="1"/>
          <p:nvPr/>
        </p:nvSpPr>
        <p:spPr>
          <a:xfrm>
            <a:off x="1214667" y="474994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2</a:t>
            </a:r>
            <a:endParaRPr lang="en-US" sz="1600" baseline="-25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26ABD0-EB7C-2449-A377-AD9D8AC2E251}"/>
              </a:ext>
            </a:extLst>
          </p:cNvPr>
          <p:cNvSpPr txBox="1"/>
          <p:nvPr/>
        </p:nvSpPr>
        <p:spPr>
          <a:xfrm>
            <a:off x="1759043" y="475636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3</a:t>
            </a:r>
            <a:endParaRPr lang="en-US" sz="1600" baseline="-25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47C61F-D435-CD42-BB4B-233AFB62485B}"/>
              </a:ext>
            </a:extLst>
          </p:cNvPr>
          <p:cNvSpPr txBox="1"/>
          <p:nvPr/>
        </p:nvSpPr>
        <p:spPr>
          <a:xfrm>
            <a:off x="2293464" y="475541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4</a:t>
            </a:r>
            <a:endParaRPr lang="en-US" sz="1600" baseline="-25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6D3757-38E7-564B-992F-0E79235E9510}"/>
              </a:ext>
            </a:extLst>
          </p:cNvPr>
          <p:cNvSpPr txBox="1"/>
          <p:nvPr/>
        </p:nvSpPr>
        <p:spPr>
          <a:xfrm>
            <a:off x="2798994" y="475538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59BE89-5BF7-3343-9F77-E18A9E154405}"/>
              </a:ext>
            </a:extLst>
          </p:cNvPr>
          <p:cNvSpPr txBox="1"/>
          <p:nvPr/>
        </p:nvSpPr>
        <p:spPr>
          <a:xfrm>
            <a:off x="40823" y="4040025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</a:t>
            </a:r>
            <a:endParaRPr lang="en-US" sz="1600" baseline="-25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FA7C67-9723-0E4D-AE38-F6FDB71AE9A5}"/>
              </a:ext>
            </a:extLst>
          </p:cNvPr>
          <p:cNvSpPr txBox="1"/>
          <p:nvPr/>
        </p:nvSpPr>
        <p:spPr>
          <a:xfrm>
            <a:off x="37949" y="3696113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2</a:t>
            </a:r>
            <a:endParaRPr lang="en-US" sz="1600" baseline="-25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1C5CE4-0374-7847-B7D2-AC47771B33A0}"/>
              </a:ext>
            </a:extLst>
          </p:cNvPr>
          <p:cNvSpPr txBox="1"/>
          <p:nvPr/>
        </p:nvSpPr>
        <p:spPr>
          <a:xfrm>
            <a:off x="34951" y="333388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3</a:t>
            </a:r>
            <a:endParaRPr lang="en-US" sz="1600" baseline="-25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405CCF-A11F-384A-BBF0-4390E9CF5429}"/>
              </a:ext>
            </a:extLst>
          </p:cNvPr>
          <p:cNvSpPr txBox="1"/>
          <p:nvPr/>
        </p:nvSpPr>
        <p:spPr>
          <a:xfrm>
            <a:off x="33983" y="2985149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4</a:t>
            </a:r>
            <a:endParaRPr lang="en-US" sz="1600" baseline="-25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D9C50-00DA-9942-B226-3E2873E85E65}"/>
              </a:ext>
            </a:extLst>
          </p:cNvPr>
          <p:cNvSpPr txBox="1"/>
          <p:nvPr/>
        </p:nvSpPr>
        <p:spPr>
          <a:xfrm>
            <a:off x="38532" y="2678741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DB8919-05DD-6647-90BF-D72DBA78429D}"/>
              </a:ext>
            </a:extLst>
          </p:cNvPr>
          <p:cNvSpPr/>
          <p:nvPr/>
        </p:nvSpPr>
        <p:spPr>
          <a:xfrm>
            <a:off x="1383257" y="4250031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64E333-1549-B645-9805-E1AD49C62666}"/>
              </a:ext>
            </a:extLst>
          </p:cNvPr>
          <p:cNvSpPr/>
          <p:nvPr/>
        </p:nvSpPr>
        <p:spPr>
          <a:xfrm>
            <a:off x="1565041" y="443721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7AEC47-ED27-A648-BF6A-44808D7DE9E1}"/>
              </a:ext>
            </a:extLst>
          </p:cNvPr>
          <p:cNvSpPr/>
          <p:nvPr/>
        </p:nvSpPr>
        <p:spPr>
          <a:xfrm>
            <a:off x="812694" y="425881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3F0840-6F4A-0B4A-ACED-1D1E688A15E0}"/>
              </a:ext>
            </a:extLst>
          </p:cNvPr>
          <p:cNvSpPr/>
          <p:nvPr/>
        </p:nvSpPr>
        <p:spPr>
          <a:xfrm>
            <a:off x="889091" y="385008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8FED44-6066-BF47-ACAB-D0339E4E0AB3}"/>
              </a:ext>
            </a:extLst>
          </p:cNvPr>
          <p:cNvSpPr/>
          <p:nvPr/>
        </p:nvSpPr>
        <p:spPr>
          <a:xfrm>
            <a:off x="1037874" y="448293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94FF31-63BD-224C-B6B7-881A9281C4A6}"/>
              </a:ext>
            </a:extLst>
          </p:cNvPr>
          <p:cNvSpPr/>
          <p:nvPr/>
        </p:nvSpPr>
        <p:spPr>
          <a:xfrm>
            <a:off x="1295334" y="382800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236AD1-0273-AB41-BBA1-B370C50A8D20}"/>
              </a:ext>
            </a:extLst>
          </p:cNvPr>
          <p:cNvSpPr/>
          <p:nvPr/>
        </p:nvSpPr>
        <p:spPr>
          <a:xfrm>
            <a:off x="1477118" y="401519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C717BF-E747-CE49-B3E2-2C3ED8766C52}"/>
              </a:ext>
            </a:extLst>
          </p:cNvPr>
          <p:cNvSpPr/>
          <p:nvPr/>
        </p:nvSpPr>
        <p:spPr>
          <a:xfrm>
            <a:off x="724771" y="383678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61F3DA-938D-2142-A933-C862DA2FD6D3}"/>
              </a:ext>
            </a:extLst>
          </p:cNvPr>
          <p:cNvSpPr/>
          <p:nvPr/>
        </p:nvSpPr>
        <p:spPr>
          <a:xfrm>
            <a:off x="801168" y="3428054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733F70A-383C-A244-B0E5-C96011875851}"/>
              </a:ext>
            </a:extLst>
          </p:cNvPr>
          <p:cNvSpPr/>
          <p:nvPr/>
        </p:nvSpPr>
        <p:spPr>
          <a:xfrm>
            <a:off x="949951" y="406091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9E0C77-F03C-2B48-BE28-1263F7263D66}"/>
              </a:ext>
            </a:extLst>
          </p:cNvPr>
          <p:cNvSpPr/>
          <p:nvPr/>
        </p:nvSpPr>
        <p:spPr>
          <a:xfrm>
            <a:off x="1656958" y="4152732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BB500D-B7FE-AF46-BE7F-9DD4D687AE74}"/>
              </a:ext>
            </a:extLst>
          </p:cNvPr>
          <p:cNvSpPr/>
          <p:nvPr/>
        </p:nvSpPr>
        <p:spPr>
          <a:xfrm>
            <a:off x="1838742" y="433992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767ABE1-80B4-CE45-9553-E8B6439223A3}"/>
              </a:ext>
            </a:extLst>
          </p:cNvPr>
          <p:cNvSpPr/>
          <p:nvPr/>
        </p:nvSpPr>
        <p:spPr>
          <a:xfrm>
            <a:off x="1086395" y="4161513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23BC86D-2F01-AC48-AE9E-B35D33870A35}"/>
              </a:ext>
            </a:extLst>
          </p:cNvPr>
          <p:cNvSpPr/>
          <p:nvPr/>
        </p:nvSpPr>
        <p:spPr>
          <a:xfrm>
            <a:off x="1162792" y="3752784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F463CC2-B691-F241-A64F-F02DB32BEDD1}"/>
              </a:ext>
            </a:extLst>
          </p:cNvPr>
          <p:cNvSpPr/>
          <p:nvPr/>
        </p:nvSpPr>
        <p:spPr>
          <a:xfrm>
            <a:off x="1311575" y="4385640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662F8A-0379-AD42-A48C-368892F3C880}"/>
              </a:ext>
            </a:extLst>
          </p:cNvPr>
          <p:cNvSpPr/>
          <p:nvPr/>
        </p:nvSpPr>
        <p:spPr>
          <a:xfrm>
            <a:off x="1721436" y="4366676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3830E5-2880-3944-9CFA-D8A0B7781F54}"/>
              </a:ext>
            </a:extLst>
          </p:cNvPr>
          <p:cNvSpPr/>
          <p:nvPr/>
        </p:nvSpPr>
        <p:spPr>
          <a:xfrm>
            <a:off x="1150873" y="437545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087AED-2A35-8F40-93E3-2A2B8A007242}"/>
              </a:ext>
            </a:extLst>
          </p:cNvPr>
          <p:cNvSpPr/>
          <p:nvPr/>
        </p:nvSpPr>
        <p:spPr>
          <a:xfrm>
            <a:off x="1227270" y="396672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0F6688-D11A-C847-BAFD-56E9E2CCBA45}"/>
              </a:ext>
            </a:extLst>
          </p:cNvPr>
          <p:cNvSpPr/>
          <p:nvPr/>
        </p:nvSpPr>
        <p:spPr>
          <a:xfrm>
            <a:off x="1633513" y="3944647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25CBB1-5BD1-0B42-8361-48F75A31424F}"/>
              </a:ext>
            </a:extLst>
          </p:cNvPr>
          <p:cNvSpPr/>
          <p:nvPr/>
        </p:nvSpPr>
        <p:spPr>
          <a:xfrm>
            <a:off x="1815297" y="413183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C241EC-3AFD-0E42-8C6C-E460FAD5732B}"/>
              </a:ext>
            </a:extLst>
          </p:cNvPr>
          <p:cNvSpPr/>
          <p:nvPr/>
        </p:nvSpPr>
        <p:spPr>
          <a:xfrm>
            <a:off x="1062950" y="3953428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39A86B-5EE4-D64A-B01C-89C5044CF82D}"/>
              </a:ext>
            </a:extLst>
          </p:cNvPr>
          <p:cNvSpPr/>
          <p:nvPr/>
        </p:nvSpPr>
        <p:spPr>
          <a:xfrm>
            <a:off x="1139347" y="3544699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BFCDA7-0E1E-4046-BE21-A11DF0983E09}"/>
              </a:ext>
            </a:extLst>
          </p:cNvPr>
          <p:cNvSpPr/>
          <p:nvPr/>
        </p:nvSpPr>
        <p:spPr>
          <a:xfrm>
            <a:off x="1288130" y="4177555"/>
            <a:ext cx="91440" cy="9144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BFFA349-8AA7-B24A-AD7E-8235EBD9A71D}"/>
              </a:ext>
            </a:extLst>
          </p:cNvPr>
          <p:cNvSpPr/>
          <p:nvPr/>
        </p:nvSpPr>
        <p:spPr>
          <a:xfrm rot="3190331">
            <a:off x="2174565" y="328288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0710894-6812-6143-8047-F120DD481E53}"/>
              </a:ext>
            </a:extLst>
          </p:cNvPr>
          <p:cNvSpPr/>
          <p:nvPr/>
        </p:nvSpPr>
        <p:spPr>
          <a:xfrm rot="3190331">
            <a:off x="2356349" y="347006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79BC993-5C5F-2B4D-BE46-4D899302BEE0}"/>
              </a:ext>
            </a:extLst>
          </p:cNvPr>
          <p:cNvSpPr/>
          <p:nvPr/>
        </p:nvSpPr>
        <p:spPr>
          <a:xfrm rot="3190331">
            <a:off x="1604002" y="329166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850D1D7-C629-2343-A441-161FB2DE9771}"/>
              </a:ext>
            </a:extLst>
          </p:cNvPr>
          <p:cNvSpPr/>
          <p:nvPr/>
        </p:nvSpPr>
        <p:spPr>
          <a:xfrm rot="16017888">
            <a:off x="1680399" y="288293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D8A5E68-F915-3542-8144-35A620F73DE2}"/>
              </a:ext>
            </a:extLst>
          </p:cNvPr>
          <p:cNvSpPr/>
          <p:nvPr/>
        </p:nvSpPr>
        <p:spPr>
          <a:xfrm rot="3190331">
            <a:off x="1829182" y="351578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3C288F-F4A8-5B4A-BF9E-DBDB43181BE2}"/>
              </a:ext>
            </a:extLst>
          </p:cNvPr>
          <p:cNvSpPr/>
          <p:nvPr/>
        </p:nvSpPr>
        <p:spPr>
          <a:xfrm rot="3190331">
            <a:off x="2239043" y="3496824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9B6DB6D-E750-664C-BF87-4AF1662D7A58}"/>
              </a:ext>
            </a:extLst>
          </p:cNvPr>
          <p:cNvSpPr/>
          <p:nvPr/>
        </p:nvSpPr>
        <p:spPr>
          <a:xfrm rot="3190331">
            <a:off x="2420827" y="368401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AE84F5F-CB84-DD46-B78A-6C3285826632}"/>
              </a:ext>
            </a:extLst>
          </p:cNvPr>
          <p:cNvSpPr/>
          <p:nvPr/>
        </p:nvSpPr>
        <p:spPr>
          <a:xfrm rot="3190331">
            <a:off x="1668480" y="350560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CE32875-3093-514F-91C8-FE56BA538FC9}"/>
              </a:ext>
            </a:extLst>
          </p:cNvPr>
          <p:cNvSpPr/>
          <p:nvPr/>
        </p:nvSpPr>
        <p:spPr>
          <a:xfrm rot="16017888">
            <a:off x="1744877" y="309687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3D1F6D8-7DB7-C04B-96F1-BEDC76037C82}"/>
              </a:ext>
            </a:extLst>
          </p:cNvPr>
          <p:cNvSpPr/>
          <p:nvPr/>
        </p:nvSpPr>
        <p:spPr>
          <a:xfrm rot="3190331">
            <a:off x="1893660" y="372973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15E430-9E14-2C4C-8E21-DA18D87A2E2F}"/>
              </a:ext>
            </a:extLst>
          </p:cNvPr>
          <p:cNvSpPr/>
          <p:nvPr/>
        </p:nvSpPr>
        <p:spPr>
          <a:xfrm rot="3190331">
            <a:off x="2151120" y="307479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7B7BAB9-0D14-5448-B59B-93C802472D38}"/>
              </a:ext>
            </a:extLst>
          </p:cNvPr>
          <p:cNvSpPr/>
          <p:nvPr/>
        </p:nvSpPr>
        <p:spPr>
          <a:xfrm rot="3190331">
            <a:off x="2332904" y="326198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9EBA67A-7333-B44A-A20C-BD44C8C765B0}"/>
              </a:ext>
            </a:extLst>
          </p:cNvPr>
          <p:cNvSpPr/>
          <p:nvPr/>
        </p:nvSpPr>
        <p:spPr>
          <a:xfrm rot="16017888">
            <a:off x="1580557" y="308357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88169A1-733A-964C-9070-F2D0CAC7BC53}"/>
              </a:ext>
            </a:extLst>
          </p:cNvPr>
          <p:cNvSpPr/>
          <p:nvPr/>
        </p:nvSpPr>
        <p:spPr>
          <a:xfrm rot="16017888">
            <a:off x="1656954" y="2674847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BFD703F-38FF-F043-8DA7-9836F26C5E57}"/>
              </a:ext>
            </a:extLst>
          </p:cNvPr>
          <p:cNvSpPr/>
          <p:nvPr/>
        </p:nvSpPr>
        <p:spPr>
          <a:xfrm rot="3190331">
            <a:off x="1805737" y="330770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6505EE-2110-714C-A9F9-8FE65B8AFC7D}"/>
              </a:ext>
            </a:extLst>
          </p:cNvPr>
          <p:cNvSpPr/>
          <p:nvPr/>
        </p:nvSpPr>
        <p:spPr>
          <a:xfrm rot="3190331">
            <a:off x="2512744" y="3399525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D95019D-1CDA-204F-8EEE-B93A4768314C}"/>
              </a:ext>
            </a:extLst>
          </p:cNvPr>
          <p:cNvSpPr/>
          <p:nvPr/>
        </p:nvSpPr>
        <p:spPr>
          <a:xfrm rot="3190331">
            <a:off x="2694528" y="35867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DC5E06C-60FF-7D49-8464-C01FE48E536B}"/>
              </a:ext>
            </a:extLst>
          </p:cNvPr>
          <p:cNvSpPr/>
          <p:nvPr/>
        </p:nvSpPr>
        <p:spPr>
          <a:xfrm rot="3190331">
            <a:off x="1942181" y="3408306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BD4BD7B-FCC0-D947-B268-8D3E3391EF96}"/>
              </a:ext>
            </a:extLst>
          </p:cNvPr>
          <p:cNvSpPr/>
          <p:nvPr/>
        </p:nvSpPr>
        <p:spPr>
          <a:xfrm rot="16017888">
            <a:off x="2018578" y="2999577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930C54A-6E64-C745-81D8-69C49492F099}"/>
              </a:ext>
            </a:extLst>
          </p:cNvPr>
          <p:cNvSpPr/>
          <p:nvPr/>
        </p:nvSpPr>
        <p:spPr>
          <a:xfrm rot="3190331">
            <a:off x="2167361" y="363243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71F5755-8705-D149-B3A9-2DC19B372072}"/>
              </a:ext>
            </a:extLst>
          </p:cNvPr>
          <p:cNvSpPr/>
          <p:nvPr/>
        </p:nvSpPr>
        <p:spPr>
          <a:xfrm rot="3190331">
            <a:off x="2577222" y="36134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B0299BF-BCA1-6743-BC70-94590CE247DF}"/>
              </a:ext>
            </a:extLst>
          </p:cNvPr>
          <p:cNvSpPr/>
          <p:nvPr/>
        </p:nvSpPr>
        <p:spPr>
          <a:xfrm rot="3190331">
            <a:off x="2006659" y="362225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1150BC3-99E9-9243-9549-56FD79E50CB8}"/>
              </a:ext>
            </a:extLst>
          </p:cNvPr>
          <p:cNvSpPr/>
          <p:nvPr/>
        </p:nvSpPr>
        <p:spPr>
          <a:xfrm rot="3190331">
            <a:off x="2083056" y="321352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18A542B-D931-C447-9820-4C06C46ED2BF}"/>
              </a:ext>
            </a:extLst>
          </p:cNvPr>
          <p:cNvSpPr/>
          <p:nvPr/>
        </p:nvSpPr>
        <p:spPr>
          <a:xfrm rot="3190331">
            <a:off x="2489299" y="3191440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8A052B9-3176-0244-BEB1-AF59673DC28E}"/>
              </a:ext>
            </a:extLst>
          </p:cNvPr>
          <p:cNvSpPr/>
          <p:nvPr/>
        </p:nvSpPr>
        <p:spPr>
          <a:xfrm rot="3190331">
            <a:off x="2671083" y="33786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B75CFBD-E832-9147-8756-C826C69F60C4}"/>
              </a:ext>
            </a:extLst>
          </p:cNvPr>
          <p:cNvSpPr/>
          <p:nvPr/>
        </p:nvSpPr>
        <p:spPr>
          <a:xfrm rot="3190331">
            <a:off x="1918736" y="3200221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F55C08B-9099-EA40-B6C8-33B6FC1B75B3}"/>
              </a:ext>
            </a:extLst>
          </p:cNvPr>
          <p:cNvSpPr/>
          <p:nvPr/>
        </p:nvSpPr>
        <p:spPr>
          <a:xfrm rot="16017888">
            <a:off x="1995133" y="2791492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D66EC04-FE29-5E42-932F-048C7343220C}"/>
              </a:ext>
            </a:extLst>
          </p:cNvPr>
          <p:cNvSpPr/>
          <p:nvPr/>
        </p:nvSpPr>
        <p:spPr>
          <a:xfrm rot="3190331">
            <a:off x="2143916" y="342434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8641BD9-1F00-5246-BD68-18203D440739}"/>
              </a:ext>
            </a:extLst>
          </p:cNvPr>
          <p:cNvSpPr/>
          <p:nvPr/>
        </p:nvSpPr>
        <p:spPr>
          <a:xfrm rot="3190331">
            <a:off x="2846928" y="37391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16C3B6E-EAB8-794D-885A-5CC9D7D22BCB}"/>
              </a:ext>
            </a:extLst>
          </p:cNvPr>
          <p:cNvSpPr/>
          <p:nvPr/>
        </p:nvSpPr>
        <p:spPr>
          <a:xfrm rot="3190331">
            <a:off x="2729622" y="37658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5316AE5-43DE-034D-B7FB-AD6C90596476}"/>
              </a:ext>
            </a:extLst>
          </p:cNvPr>
          <p:cNvSpPr/>
          <p:nvPr/>
        </p:nvSpPr>
        <p:spPr>
          <a:xfrm rot="3190331">
            <a:off x="2823483" y="35310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4716E24-7DEA-E145-9C2B-59F2B2C2A499}"/>
              </a:ext>
            </a:extLst>
          </p:cNvPr>
          <p:cNvSpPr/>
          <p:nvPr/>
        </p:nvSpPr>
        <p:spPr>
          <a:xfrm rot="3190331">
            <a:off x="2999328" y="38915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31417AD-65FE-4348-B209-E036598C0592}"/>
              </a:ext>
            </a:extLst>
          </p:cNvPr>
          <p:cNvSpPr/>
          <p:nvPr/>
        </p:nvSpPr>
        <p:spPr>
          <a:xfrm rot="3190331">
            <a:off x="2882022" y="39182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E0D28CE-9CEB-DB42-A2D8-2E10167ECC35}"/>
              </a:ext>
            </a:extLst>
          </p:cNvPr>
          <p:cNvSpPr/>
          <p:nvPr/>
        </p:nvSpPr>
        <p:spPr>
          <a:xfrm rot="3190331">
            <a:off x="2975883" y="36834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A9C80D9-39A6-2445-80DC-B4CBD655871C}"/>
              </a:ext>
            </a:extLst>
          </p:cNvPr>
          <p:cNvSpPr/>
          <p:nvPr/>
        </p:nvSpPr>
        <p:spPr>
          <a:xfrm rot="3190331">
            <a:off x="3151728" y="4043913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47E1A37-C4C7-1E4C-86AF-23CBC0FB944A}"/>
              </a:ext>
            </a:extLst>
          </p:cNvPr>
          <p:cNvSpPr/>
          <p:nvPr/>
        </p:nvSpPr>
        <p:spPr>
          <a:xfrm rot="3190331">
            <a:off x="3034422" y="4070669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822CF0D-3C47-5E48-8FF6-BC82F38D8DF4}"/>
              </a:ext>
            </a:extLst>
          </p:cNvPr>
          <p:cNvSpPr/>
          <p:nvPr/>
        </p:nvSpPr>
        <p:spPr>
          <a:xfrm rot="3190331">
            <a:off x="3128283" y="3835828"/>
            <a:ext cx="91440" cy="914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0AF0-6492-424E-BCF8-49262C1F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5596" y="1600200"/>
                <a:ext cx="5119914" cy="45259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mr-IN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Model learns to predict ‘</a:t>
                </a:r>
                <a:r>
                  <a:rPr lang="en-US" i="1"/>
                  <a:t>y=red</a:t>
                </a:r>
                <a:r>
                  <a:rPr lang="en-US"/>
                  <a:t>’ if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−5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/>
                  <a:t>)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91E9-693A-D94A-B0B5-DFA565967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5596" y="1600200"/>
                <a:ext cx="5119914" cy="4525963"/>
              </a:xfrm>
              <a:blipFill>
                <a:blip r:embed="rId2"/>
                <a:stretch>
                  <a:fillRect l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72BF0-96B5-3A47-9782-082DD062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67</a:t>
            </a:fld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0EAE088-075F-8246-A382-F16F0A1C1465}"/>
              </a:ext>
            </a:extLst>
          </p:cNvPr>
          <p:cNvCxnSpPr/>
          <p:nvPr/>
        </p:nvCxnSpPr>
        <p:spPr>
          <a:xfrm>
            <a:off x="87928" y="3517515"/>
            <a:ext cx="36576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0B704E4-8B7E-F74D-9300-A30D11B5D41C}"/>
              </a:ext>
            </a:extLst>
          </p:cNvPr>
          <p:cNvCxnSpPr/>
          <p:nvPr/>
        </p:nvCxnSpPr>
        <p:spPr>
          <a:xfrm>
            <a:off x="1943753" y="1641897"/>
            <a:ext cx="1" cy="36576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B70E1946-2703-B947-8381-161CBD916D99}"/>
              </a:ext>
            </a:extLst>
          </p:cNvPr>
          <p:cNvSpPr>
            <a:spLocks noChangeAspect="1"/>
          </p:cNvSpPr>
          <p:nvPr/>
        </p:nvSpPr>
        <p:spPr>
          <a:xfrm>
            <a:off x="1996662" y="3653175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F17308E-7387-D04F-9CA0-8B1F5EB85E3A}"/>
              </a:ext>
            </a:extLst>
          </p:cNvPr>
          <p:cNvSpPr>
            <a:spLocks noChangeAspect="1"/>
          </p:cNvSpPr>
          <p:nvPr/>
        </p:nvSpPr>
        <p:spPr>
          <a:xfrm>
            <a:off x="1614490" y="3288632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30FEF98-5E4B-EE4F-934B-996B14950FD9}"/>
              </a:ext>
            </a:extLst>
          </p:cNvPr>
          <p:cNvSpPr>
            <a:spLocks noChangeAspect="1"/>
          </p:cNvSpPr>
          <p:nvPr/>
        </p:nvSpPr>
        <p:spPr>
          <a:xfrm>
            <a:off x="1194973" y="354938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E587AC6-209A-DF4B-84D9-BA72E3CEBDF5}"/>
              </a:ext>
            </a:extLst>
          </p:cNvPr>
          <p:cNvSpPr>
            <a:spLocks noChangeAspect="1"/>
          </p:cNvSpPr>
          <p:nvPr/>
        </p:nvSpPr>
        <p:spPr>
          <a:xfrm>
            <a:off x="2564050" y="302833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57255C5-525A-824F-8CC7-A6CC18FC7778}"/>
              </a:ext>
            </a:extLst>
          </p:cNvPr>
          <p:cNvSpPr>
            <a:spLocks noChangeAspect="1"/>
          </p:cNvSpPr>
          <p:nvPr/>
        </p:nvSpPr>
        <p:spPr>
          <a:xfrm>
            <a:off x="1394405" y="3249671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AD57669-FE9B-9F4B-99A7-530C1665D112}"/>
              </a:ext>
            </a:extLst>
          </p:cNvPr>
          <p:cNvSpPr>
            <a:spLocks noChangeAspect="1"/>
          </p:cNvSpPr>
          <p:nvPr/>
        </p:nvSpPr>
        <p:spPr>
          <a:xfrm>
            <a:off x="3030210" y="385046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E39FF36-F5E2-2941-9990-11F22187DF9F}"/>
              </a:ext>
            </a:extLst>
          </p:cNvPr>
          <p:cNvSpPr>
            <a:spLocks noChangeAspect="1"/>
          </p:cNvSpPr>
          <p:nvPr/>
        </p:nvSpPr>
        <p:spPr>
          <a:xfrm>
            <a:off x="1115568" y="2161462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20BE9EB-E27F-8E44-9CA1-D34C407E0F67}"/>
              </a:ext>
            </a:extLst>
          </p:cNvPr>
          <p:cNvSpPr>
            <a:spLocks noChangeAspect="1"/>
          </p:cNvSpPr>
          <p:nvPr/>
        </p:nvSpPr>
        <p:spPr>
          <a:xfrm>
            <a:off x="1738716" y="4542686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3CF2650-8F50-4242-8629-DC6F20B3EB70}"/>
              </a:ext>
            </a:extLst>
          </p:cNvPr>
          <p:cNvSpPr>
            <a:spLocks noChangeAspect="1"/>
          </p:cNvSpPr>
          <p:nvPr/>
        </p:nvSpPr>
        <p:spPr>
          <a:xfrm>
            <a:off x="2043486" y="221378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82AB23B-D742-5345-8DBF-7F57BCAD7DB9}"/>
              </a:ext>
            </a:extLst>
          </p:cNvPr>
          <p:cNvSpPr>
            <a:spLocks noChangeAspect="1"/>
          </p:cNvSpPr>
          <p:nvPr/>
        </p:nvSpPr>
        <p:spPr>
          <a:xfrm>
            <a:off x="707774" y="2672354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42E066E-3C96-F345-BC3D-230DBC5601BD}"/>
              </a:ext>
            </a:extLst>
          </p:cNvPr>
          <p:cNvSpPr>
            <a:spLocks noChangeAspect="1"/>
          </p:cNvSpPr>
          <p:nvPr/>
        </p:nvSpPr>
        <p:spPr>
          <a:xfrm>
            <a:off x="2496637" y="2354399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A5402DE-C51F-2843-8014-A7BB814313DA}"/>
              </a:ext>
            </a:extLst>
          </p:cNvPr>
          <p:cNvSpPr>
            <a:spLocks noChangeAspect="1"/>
          </p:cNvSpPr>
          <p:nvPr/>
        </p:nvSpPr>
        <p:spPr>
          <a:xfrm>
            <a:off x="1046988" y="2687102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310284B-CF34-584C-A16E-D5481E759DBA}"/>
              </a:ext>
            </a:extLst>
          </p:cNvPr>
          <p:cNvSpPr>
            <a:spLocks noChangeAspect="1"/>
          </p:cNvSpPr>
          <p:nvPr/>
        </p:nvSpPr>
        <p:spPr>
          <a:xfrm>
            <a:off x="647679" y="3686540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3852722-7EF7-F94C-AB97-F188AAC65057}"/>
              </a:ext>
            </a:extLst>
          </p:cNvPr>
          <p:cNvSpPr>
            <a:spLocks noChangeAspect="1"/>
          </p:cNvSpPr>
          <p:nvPr/>
        </p:nvSpPr>
        <p:spPr>
          <a:xfrm>
            <a:off x="3006210" y="2875817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166A110-2561-7F49-A857-99C2559EFB03}"/>
              </a:ext>
            </a:extLst>
          </p:cNvPr>
          <p:cNvSpPr>
            <a:spLocks noChangeAspect="1"/>
          </p:cNvSpPr>
          <p:nvPr/>
        </p:nvSpPr>
        <p:spPr>
          <a:xfrm>
            <a:off x="2851113" y="4329031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D165E72-1AA3-D545-9217-CD36806FBD6F}"/>
              </a:ext>
            </a:extLst>
          </p:cNvPr>
          <p:cNvSpPr>
            <a:spLocks noChangeAspect="1"/>
          </p:cNvSpPr>
          <p:nvPr/>
        </p:nvSpPr>
        <p:spPr>
          <a:xfrm>
            <a:off x="3167370" y="3615409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EC233EE-F778-B54D-A126-0ECC05C78006}"/>
              </a:ext>
            </a:extLst>
          </p:cNvPr>
          <p:cNvSpPr>
            <a:spLocks noChangeAspect="1"/>
          </p:cNvSpPr>
          <p:nvPr/>
        </p:nvSpPr>
        <p:spPr>
          <a:xfrm>
            <a:off x="2004566" y="4083358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4937B41-20EF-8443-A101-14D7253EFFA3}"/>
              </a:ext>
            </a:extLst>
          </p:cNvPr>
          <p:cNvSpPr>
            <a:spLocks noChangeAspect="1"/>
          </p:cNvSpPr>
          <p:nvPr/>
        </p:nvSpPr>
        <p:spPr>
          <a:xfrm>
            <a:off x="1516662" y="278807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99EE8B1-E29A-0C4E-8E4C-A1F716A042AF}"/>
              </a:ext>
            </a:extLst>
          </p:cNvPr>
          <p:cNvSpPr>
            <a:spLocks noChangeAspect="1"/>
          </p:cNvSpPr>
          <p:nvPr/>
        </p:nvSpPr>
        <p:spPr>
          <a:xfrm>
            <a:off x="2010925" y="3243946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CFC26EF-B51B-3A4E-9605-C6E99E9F2077}"/>
              </a:ext>
            </a:extLst>
          </p:cNvPr>
          <p:cNvSpPr>
            <a:spLocks noChangeAspect="1"/>
          </p:cNvSpPr>
          <p:nvPr/>
        </p:nvSpPr>
        <p:spPr>
          <a:xfrm>
            <a:off x="2211262" y="3828968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59A9DE4-F611-9349-8793-50F0F175C603}"/>
              </a:ext>
            </a:extLst>
          </p:cNvPr>
          <p:cNvSpPr>
            <a:spLocks noChangeAspect="1"/>
          </p:cNvSpPr>
          <p:nvPr/>
        </p:nvSpPr>
        <p:spPr>
          <a:xfrm>
            <a:off x="1670839" y="3554517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2324B56-D72B-C347-8011-DC61AF224279}"/>
              </a:ext>
            </a:extLst>
          </p:cNvPr>
          <p:cNvSpPr>
            <a:spLocks noChangeAspect="1"/>
          </p:cNvSpPr>
          <p:nvPr/>
        </p:nvSpPr>
        <p:spPr>
          <a:xfrm>
            <a:off x="2706732" y="452342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2A08449-9534-CF41-981C-4B570BFD04F9}"/>
              </a:ext>
            </a:extLst>
          </p:cNvPr>
          <p:cNvSpPr>
            <a:spLocks noChangeAspect="1"/>
          </p:cNvSpPr>
          <p:nvPr/>
        </p:nvSpPr>
        <p:spPr>
          <a:xfrm>
            <a:off x="2339262" y="459200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1BB6110-9224-D045-A479-FC936B489FEC}"/>
              </a:ext>
            </a:extLst>
          </p:cNvPr>
          <p:cNvSpPr>
            <a:spLocks noChangeAspect="1"/>
          </p:cNvSpPr>
          <p:nvPr/>
        </p:nvSpPr>
        <p:spPr>
          <a:xfrm>
            <a:off x="1221878" y="4933623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1921279-2466-4D4E-A35A-AEADC88C2DC8}"/>
              </a:ext>
            </a:extLst>
          </p:cNvPr>
          <p:cNvSpPr>
            <a:spLocks noChangeAspect="1"/>
          </p:cNvSpPr>
          <p:nvPr/>
        </p:nvSpPr>
        <p:spPr>
          <a:xfrm>
            <a:off x="868252" y="4329031"/>
            <a:ext cx="137160" cy="13716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B71A016-E19C-E449-83CC-25DA7A61DC93}"/>
              </a:ext>
            </a:extLst>
          </p:cNvPr>
          <p:cNvSpPr>
            <a:spLocks noChangeAspect="1"/>
          </p:cNvSpPr>
          <p:nvPr/>
        </p:nvSpPr>
        <p:spPr>
          <a:xfrm>
            <a:off x="1542944" y="389373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565C051-C91E-E34A-8C12-741D3CD533F7}"/>
              </a:ext>
            </a:extLst>
          </p:cNvPr>
          <p:cNvSpPr>
            <a:spLocks noChangeAspect="1"/>
          </p:cNvSpPr>
          <p:nvPr/>
        </p:nvSpPr>
        <p:spPr>
          <a:xfrm>
            <a:off x="1751650" y="2651684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1CD2ADB-4058-AA4E-9CCB-042AD1FCC966}"/>
              </a:ext>
            </a:extLst>
          </p:cNvPr>
          <p:cNvSpPr>
            <a:spLocks noChangeAspect="1"/>
          </p:cNvSpPr>
          <p:nvPr/>
        </p:nvSpPr>
        <p:spPr>
          <a:xfrm>
            <a:off x="2233685" y="2856650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1D4EFD8-4D6B-7143-8756-FDF8290CA2EA}"/>
              </a:ext>
            </a:extLst>
          </p:cNvPr>
          <p:cNvSpPr>
            <a:spLocks noChangeAspect="1"/>
          </p:cNvSpPr>
          <p:nvPr/>
        </p:nvSpPr>
        <p:spPr>
          <a:xfrm>
            <a:off x="2476859" y="3737366"/>
            <a:ext cx="137160" cy="13716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B937399-0B0C-CA4F-9D9F-746BE3E1D860}"/>
              </a:ext>
            </a:extLst>
          </p:cNvPr>
          <p:cNvSpPr>
            <a:spLocks noChangeAspect="1"/>
          </p:cNvSpPr>
          <p:nvPr/>
        </p:nvSpPr>
        <p:spPr>
          <a:xfrm>
            <a:off x="1011342" y="2559184"/>
            <a:ext cx="1828800" cy="1828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B6F0DEE-C458-5C4C-AB74-36F4FA2DF992}"/>
              </a:ext>
            </a:extLst>
          </p:cNvPr>
          <p:cNvSpPr txBox="1"/>
          <p:nvPr/>
        </p:nvSpPr>
        <p:spPr>
          <a:xfrm>
            <a:off x="3424857" y="3559372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FA47BE7-C552-5E4E-A752-38EEF7F90116}"/>
              </a:ext>
            </a:extLst>
          </p:cNvPr>
          <p:cNvSpPr txBox="1"/>
          <p:nvPr/>
        </p:nvSpPr>
        <p:spPr>
          <a:xfrm>
            <a:off x="1370224" y="1445220"/>
            <a:ext cx="48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x</a:t>
            </a:r>
            <a:r>
              <a:rPr lang="en-US" sz="2400" baseline="-25000"/>
              <a:t>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CD05A0B-D998-FF4D-9B5B-01138D478112}"/>
              </a:ext>
            </a:extLst>
          </p:cNvPr>
          <p:cNvSpPr txBox="1"/>
          <p:nvPr/>
        </p:nvSpPr>
        <p:spPr>
          <a:xfrm>
            <a:off x="2719169" y="347716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951B73C-27D3-554D-AD56-C779D80CF3E3}"/>
              </a:ext>
            </a:extLst>
          </p:cNvPr>
          <p:cNvSpPr txBox="1"/>
          <p:nvPr/>
        </p:nvSpPr>
        <p:spPr>
          <a:xfrm>
            <a:off x="655703" y="346739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-5</a:t>
            </a:r>
            <a:endParaRPr lang="en-US" sz="1600" baseline="-25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45AA995-587F-9046-ADC5-1FDE00128743}"/>
              </a:ext>
            </a:extLst>
          </p:cNvPr>
          <p:cNvSpPr txBox="1"/>
          <p:nvPr/>
        </p:nvSpPr>
        <p:spPr>
          <a:xfrm>
            <a:off x="1561996" y="2231789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5</a:t>
            </a:r>
            <a:endParaRPr lang="en-US" sz="1600" baseline="-2500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E5A4F56-3F72-D54A-9544-73A280B532D4}"/>
              </a:ext>
            </a:extLst>
          </p:cNvPr>
          <p:cNvSpPr txBox="1"/>
          <p:nvPr/>
        </p:nvSpPr>
        <p:spPr>
          <a:xfrm>
            <a:off x="1859566" y="4354146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-5</a:t>
            </a:r>
            <a:endParaRPr lang="en-US" sz="1600" baseline="-25000"/>
          </a:p>
        </p:txBody>
      </p:sp>
    </p:spTree>
    <p:extLst>
      <p:ext uri="{BB962C8B-B14F-4D97-AF65-F5344CB8AC3E}">
        <p14:creationId xmlns:p14="http://schemas.microsoft.com/office/powerpoint/2010/main" val="403584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3502-7FA5-FA45-9E46-C55DEC42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models and 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8C87-44F3-9840-BAFC-0521291F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Non-linear decision boundaries need to be modeled carefully</a:t>
            </a:r>
          </a:p>
          <a:p>
            <a:pPr lvl="1"/>
            <a:r>
              <a:rPr lang="en-US"/>
              <a:t>Linear models may not be able to efficiently handle nonlinear decision boundaries</a:t>
            </a:r>
            <a:endParaRPr lang="en-US">
              <a:cs typeface="Calibri"/>
            </a:endParaRPr>
          </a:p>
          <a:p>
            <a:r>
              <a:rPr lang="en-US"/>
              <a:t>How about we transform them?</a:t>
            </a:r>
            <a:endParaRPr lang="en-US">
              <a:cs typeface="Calibri"/>
            </a:endParaRPr>
          </a:p>
          <a:p>
            <a:pPr lvl="1"/>
            <a:r>
              <a:rPr lang="en-US"/>
              <a:t>Neural networks are meant for this task!</a:t>
            </a:r>
            <a:endParaRPr lang="en-US">
              <a:cs typeface="Calibri"/>
            </a:endParaRPr>
          </a:p>
          <a:p>
            <a:r>
              <a:rPr lang="en-US"/>
              <a:t>Neural network: Layers of artificial neurons (i.e., logit units or functions) 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41E16-4391-5345-A03F-FA0F6E05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69</a:t>
            </a:fld>
            <a:endParaRPr lang="en-US"/>
          </a:p>
        </p:txBody>
      </p:sp>
      <p:pic>
        <p:nvPicPr>
          <p:cNvPr id="3" name="Picture 2" descr="A diagram of a multiplying graph&#10;&#10;Description automatically generated">
            <a:extLst>
              <a:ext uri="{FF2B5EF4-FFF2-40B4-BE49-F238E27FC236}">
                <a16:creationId xmlns:a16="http://schemas.microsoft.com/office/drawing/2014/main" id="{1E74E381-08EB-E3A3-5254-AF502E70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1674302"/>
            <a:ext cx="4572000" cy="3855760"/>
          </a:xfrm>
          <a:prstGeom prst="rect">
            <a:avLst/>
          </a:prstGeom>
        </p:spPr>
      </p:pic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F89BEAC8-F9B3-5A30-E7AF-7F99C53C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46" y="1642918"/>
            <a:ext cx="45452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2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74DD-40DF-97D8-8199-A949F2C0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"/>
              </a:rPr>
              <a:t>Supervised vs unsupervised learning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F090E-1D6D-DDE2-468D-26043F44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87027-E42D-BF82-6D16-49EFB3DC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0D2472-E2BD-69FA-FC3D-5C1E029D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Machine learning algorithms are generally classified into two categories: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Supervised:</a:t>
            </a:r>
            <a:r>
              <a:rPr lang="en-US">
                <a:ea typeface="+mn-lt"/>
                <a:cs typeface="+mn-lt"/>
              </a:rPr>
              <a:t> Outcomes used to create the predictor, e.g., </a:t>
            </a:r>
            <a:r>
              <a:rPr lang="en-US" u="sng">
                <a:ea typeface="+mn-lt"/>
                <a:cs typeface="+mn-lt"/>
              </a:rPr>
              <a:t>classification</a:t>
            </a:r>
            <a:r>
              <a:rPr lang="en-US">
                <a:ea typeface="+mn-lt"/>
                <a:cs typeface="+mn-lt"/>
              </a:rPr>
              <a:t>. </a:t>
            </a:r>
            <a:endParaRPr lang="en-US"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Unsupervised:</a:t>
            </a:r>
            <a:r>
              <a:rPr lang="en-US">
                <a:ea typeface="+mn-lt"/>
                <a:cs typeface="+mn-lt"/>
              </a:rPr>
              <a:t> Don't know outcomes, rather interested in discovering groups, e.g., </a:t>
            </a:r>
            <a:r>
              <a:rPr lang="en-US" u="sng">
                <a:ea typeface="+mn-lt"/>
                <a:cs typeface="+mn-lt"/>
              </a:rPr>
              <a:t>clustering.</a:t>
            </a:r>
            <a:endParaRPr lang="en-US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5175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A diagram of a squash diagram&#10;&#10;Description automatically generated">
            <a:extLst>
              <a:ext uri="{FF2B5EF4-FFF2-40B4-BE49-F238E27FC236}">
                <a16:creationId xmlns:a16="http://schemas.microsoft.com/office/drawing/2014/main" id="{C034F2BB-F7F0-768B-8990-34FB16D9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45" y="1829985"/>
            <a:ext cx="6332681" cy="39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49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A diagram of a squash equation&#10;&#10;Description automatically generated">
            <a:extLst>
              <a:ext uri="{FF2B5EF4-FFF2-40B4-BE49-F238E27FC236}">
                <a16:creationId xmlns:a16="http://schemas.microsoft.com/office/drawing/2014/main" id="{3471D6CC-32BA-0990-FBDE-3AEA855E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36" y="1839937"/>
            <a:ext cx="5772727" cy="380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88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 descr="A diagram of a squash diagram&#10;&#10;Description automatically generated">
            <a:extLst>
              <a:ext uri="{FF2B5EF4-FFF2-40B4-BE49-F238E27FC236}">
                <a16:creationId xmlns:a16="http://schemas.microsoft.com/office/drawing/2014/main" id="{3898A74C-7F5D-3EA9-9E6A-D37E12A5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4" y="2020645"/>
            <a:ext cx="7181272" cy="33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66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C141AF-3932-E84C-8ABB-7325948EC670}"/>
              </a:ext>
            </a:extLst>
          </p:cNvPr>
          <p:cNvSpPr/>
          <p:nvPr/>
        </p:nvSpPr>
        <p:spPr>
          <a:xfrm>
            <a:off x="970026" y="3419182"/>
            <a:ext cx="1097280" cy="18415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31392" y="1719072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31392" y="2621916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9200" y="358644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9200" y="4489293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F1A09-FBED-6046-98BE-5D1780DFF299}"/>
              </a:ext>
            </a:extLst>
          </p:cNvPr>
          <p:cNvSpPr/>
          <p:nvPr/>
        </p:nvSpPr>
        <p:spPr>
          <a:xfrm>
            <a:off x="3060192" y="1810512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E62D-9C60-2F42-ABE7-30203D0A62A0}"/>
              </a:ext>
            </a:extLst>
          </p:cNvPr>
          <p:cNvSpPr/>
          <p:nvPr/>
        </p:nvSpPr>
        <p:spPr>
          <a:xfrm>
            <a:off x="3054096" y="2713356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C3E5E-41F7-6048-A123-6C4A8DA34555}"/>
              </a:ext>
            </a:extLst>
          </p:cNvPr>
          <p:cNvSpPr/>
          <p:nvPr/>
        </p:nvSpPr>
        <p:spPr>
          <a:xfrm>
            <a:off x="3063240" y="3677889"/>
            <a:ext cx="457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AC10E-3105-494C-9084-4832024BEC2B}"/>
              </a:ext>
            </a:extLst>
          </p:cNvPr>
          <p:cNvSpPr/>
          <p:nvPr/>
        </p:nvSpPr>
        <p:spPr>
          <a:xfrm>
            <a:off x="3054096" y="4580733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F0FC-B3DA-4148-9809-817DD3C0F524}"/>
              </a:ext>
            </a:extLst>
          </p:cNvPr>
          <p:cNvSpPr/>
          <p:nvPr/>
        </p:nvSpPr>
        <p:spPr>
          <a:xfrm>
            <a:off x="3063240" y="5483577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1E0396-37D4-5A4D-A37B-E04A4A4C7877}"/>
              </a:ext>
            </a:extLst>
          </p:cNvPr>
          <p:cNvSpPr>
            <a:spLocks noChangeAspect="1"/>
          </p:cNvSpPr>
          <p:nvPr/>
        </p:nvSpPr>
        <p:spPr>
          <a:xfrm>
            <a:off x="4991100" y="3588747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A5B90-43AD-5B4A-83CC-C667BF6C66EC}"/>
              </a:ext>
            </a:extLst>
          </p:cNvPr>
          <p:cNvSpPr>
            <a:spLocks noChangeAspect="1"/>
          </p:cNvSpPr>
          <p:nvPr/>
        </p:nvSpPr>
        <p:spPr>
          <a:xfrm>
            <a:off x="6781800" y="3586449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3517392" y="2039112"/>
            <a:ext cx="1473708" cy="1869675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>
            <a:off x="3511296" y="2941956"/>
            <a:ext cx="1479804" cy="966831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511296" y="3908787"/>
            <a:ext cx="1479804" cy="90054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3520440" y="3908787"/>
            <a:ext cx="1470660" cy="180339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0FF89-EE75-8A47-AC2D-7CF0072EA17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5631180" y="3906489"/>
            <a:ext cx="115062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F226287-5967-C140-A296-FF348BCF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88" y="2826975"/>
            <a:ext cx="990600" cy="8255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3A6EDD-3250-C542-954B-173C39C7F67D}"/>
              </a:ext>
            </a:extLst>
          </p:cNvPr>
          <p:cNvSpPr/>
          <p:nvPr/>
        </p:nvSpPr>
        <p:spPr>
          <a:xfrm>
            <a:off x="5160693" y="2528690"/>
            <a:ext cx="190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Sigmoid activation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288249-8F09-CD40-8AF6-71B341264233}"/>
              </a:ext>
            </a:extLst>
          </p:cNvPr>
          <p:cNvSpPr/>
          <p:nvPr/>
        </p:nvSpPr>
        <p:spPr>
          <a:xfrm>
            <a:off x="4607052" y="4330729"/>
            <a:ext cx="1538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Weighted sum</a:t>
            </a:r>
          </a:p>
        </p:txBody>
      </p:sp>
    </p:spTree>
    <p:extLst>
      <p:ext uri="{BB962C8B-B14F-4D97-AF65-F5344CB8AC3E}">
        <p14:creationId xmlns:p14="http://schemas.microsoft.com/office/powerpoint/2010/main" val="56872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56" grpId="0"/>
      <p:bldP spid="5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04056" y="4515395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04056" y="3574473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7398" y="171907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7398" y="2626309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F1A09-FBED-6046-98BE-5D1780DFF299}"/>
              </a:ext>
            </a:extLst>
          </p:cNvPr>
          <p:cNvSpPr/>
          <p:nvPr/>
        </p:nvSpPr>
        <p:spPr>
          <a:xfrm>
            <a:off x="3060192" y="1810512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AE62D-9C60-2F42-ABE7-30203D0A62A0}"/>
              </a:ext>
            </a:extLst>
          </p:cNvPr>
          <p:cNvSpPr/>
          <p:nvPr/>
        </p:nvSpPr>
        <p:spPr>
          <a:xfrm>
            <a:off x="3054096" y="2713356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C3E5E-41F7-6048-A123-6C4A8DA34555}"/>
              </a:ext>
            </a:extLst>
          </p:cNvPr>
          <p:cNvSpPr/>
          <p:nvPr/>
        </p:nvSpPr>
        <p:spPr>
          <a:xfrm>
            <a:off x="3063240" y="3677889"/>
            <a:ext cx="457200" cy="457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AC10E-3105-494C-9084-4832024BEC2B}"/>
              </a:ext>
            </a:extLst>
          </p:cNvPr>
          <p:cNvSpPr/>
          <p:nvPr/>
        </p:nvSpPr>
        <p:spPr>
          <a:xfrm>
            <a:off x="3054096" y="4580733"/>
            <a:ext cx="4572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8F0FC-B3DA-4148-9809-817DD3C0F524}"/>
              </a:ext>
            </a:extLst>
          </p:cNvPr>
          <p:cNvSpPr/>
          <p:nvPr/>
        </p:nvSpPr>
        <p:spPr>
          <a:xfrm>
            <a:off x="3063240" y="5483577"/>
            <a:ext cx="4572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1E0396-37D4-5A4D-A37B-E04A4A4C7877}"/>
              </a:ext>
            </a:extLst>
          </p:cNvPr>
          <p:cNvSpPr>
            <a:spLocks noChangeAspect="1"/>
          </p:cNvSpPr>
          <p:nvPr/>
        </p:nvSpPr>
        <p:spPr>
          <a:xfrm>
            <a:off x="4991100" y="3588747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3A5B90-43AD-5B4A-83CC-C667BF6C66EC}"/>
              </a:ext>
            </a:extLst>
          </p:cNvPr>
          <p:cNvSpPr>
            <a:spLocks noChangeAspect="1"/>
          </p:cNvSpPr>
          <p:nvPr/>
        </p:nvSpPr>
        <p:spPr>
          <a:xfrm>
            <a:off x="6781800" y="3586449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3517392" y="2039112"/>
            <a:ext cx="1473708" cy="1869675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  <a:stCxn id="12" idx="3"/>
            <a:endCxn id="18" idx="2"/>
          </p:cNvCxnSpPr>
          <p:nvPr/>
        </p:nvCxnSpPr>
        <p:spPr>
          <a:xfrm>
            <a:off x="3511296" y="2941956"/>
            <a:ext cx="1479804" cy="966831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3511296" y="3908787"/>
            <a:ext cx="1479804" cy="90054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3520440" y="3908787"/>
            <a:ext cx="1470660" cy="180339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20FF89-EE75-8A47-AC2D-7CF0072EA17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 flipV="1">
            <a:off x="5631180" y="3906489"/>
            <a:ext cx="115062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F226287-5967-C140-A296-FF348BCF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88" y="2826975"/>
            <a:ext cx="990600" cy="8255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33A6EDD-3250-C542-954B-173C39C7F67D}"/>
              </a:ext>
            </a:extLst>
          </p:cNvPr>
          <p:cNvSpPr/>
          <p:nvPr/>
        </p:nvSpPr>
        <p:spPr>
          <a:xfrm>
            <a:off x="5160693" y="2528690"/>
            <a:ext cx="190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Sigmoid activation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288249-8F09-CD40-8AF6-71B341264233}"/>
              </a:ext>
            </a:extLst>
          </p:cNvPr>
          <p:cNvSpPr/>
          <p:nvPr/>
        </p:nvSpPr>
        <p:spPr>
          <a:xfrm>
            <a:off x="4607052" y="4330729"/>
            <a:ext cx="1538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Weighted sum</a:t>
            </a:r>
          </a:p>
        </p:txBody>
      </p:sp>
    </p:spTree>
    <p:extLst>
      <p:ext uri="{BB962C8B-B14F-4D97-AF65-F5344CB8AC3E}">
        <p14:creationId xmlns:p14="http://schemas.microsoft.com/office/powerpoint/2010/main" val="2626879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F40985-C2F9-294F-A6EF-A2A4BCC04D5C}"/>
              </a:ext>
            </a:extLst>
          </p:cNvPr>
          <p:cNvSpPr>
            <a:spLocks noChangeAspect="1"/>
          </p:cNvSpPr>
          <p:nvPr/>
        </p:nvSpPr>
        <p:spPr>
          <a:xfrm>
            <a:off x="1204056" y="4515395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C70C46-5694-3D46-B2D4-515A61D56405}"/>
              </a:ext>
            </a:extLst>
          </p:cNvPr>
          <p:cNvSpPr>
            <a:spLocks noChangeAspect="1"/>
          </p:cNvSpPr>
          <p:nvPr/>
        </p:nvSpPr>
        <p:spPr>
          <a:xfrm>
            <a:off x="1204056" y="3574473"/>
            <a:ext cx="640080" cy="64008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566DE6-C89D-D94F-9663-7176556A5A28}"/>
              </a:ext>
            </a:extLst>
          </p:cNvPr>
          <p:cNvSpPr>
            <a:spLocks noChangeAspect="1"/>
          </p:cNvSpPr>
          <p:nvPr/>
        </p:nvSpPr>
        <p:spPr>
          <a:xfrm>
            <a:off x="1217398" y="171907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FA352B-4283-7E4E-AECF-06DB66EB0EEF}"/>
              </a:ext>
            </a:extLst>
          </p:cNvPr>
          <p:cNvSpPr>
            <a:spLocks noChangeAspect="1"/>
          </p:cNvSpPr>
          <p:nvPr/>
        </p:nvSpPr>
        <p:spPr>
          <a:xfrm>
            <a:off x="1217398" y="263075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CAF55-1013-0041-B904-D301E5339504}"/>
              </a:ext>
            </a:extLst>
          </p:cNvPr>
          <p:cNvSpPr>
            <a:spLocks noChangeAspect="1"/>
          </p:cNvSpPr>
          <p:nvPr/>
        </p:nvSpPr>
        <p:spPr>
          <a:xfrm>
            <a:off x="1219200" y="5392137"/>
            <a:ext cx="640080" cy="64008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8DBF58-1CAB-7E42-AE9C-AFDEE2205404}"/>
              </a:ext>
            </a:extLst>
          </p:cNvPr>
          <p:cNvSpPr/>
          <p:nvPr/>
        </p:nvSpPr>
        <p:spPr>
          <a:xfrm>
            <a:off x="865442" y="124474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Input signal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AA7164-0AF3-8C4B-9026-DAFDBD4495A7}"/>
              </a:ext>
            </a:extLst>
          </p:cNvPr>
          <p:cNvCxnSpPr>
            <a:cxnSpLocks/>
          </p:cNvCxnSpPr>
          <p:nvPr/>
        </p:nvCxnSpPr>
        <p:spPr>
          <a:xfrm>
            <a:off x="1882140" y="2039112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9B293C-D284-DD41-9A17-7E5134C2BCEC}"/>
              </a:ext>
            </a:extLst>
          </p:cNvPr>
          <p:cNvCxnSpPr>
            <a:cxnSpLocks/>
          </p:cNvCxnSpPr>
          <p:nvPr/>
        </p:nvCxnSpPr>
        <p:spPr>
          <a:xfrm>
            <a:off x="1882140" y="2941956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94C6D-7652-1743-8AD8-F19809741425}"/>
              </a:ext>
            </a:extLst>
          </p:cNvPr>
          <p:cNvCxnSpPr>
            <a:cxnSpLocks/>
          </p:cNvCxnSpPr>
          <p:nvPr/>
        </p:nvCxnSpPr>
        <p:spPr>
          <a:xfrm>
            <a:off x="1882140" y="3906489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00328A-C345-674B-94ED-3F7FC73FC047}"/>
              </a:ext>
            </a:extLst>
          </p:cNvPr>
          <p:cNvCxnSpPr>
            <a:cxnSpLocks/>
          </p:cNvCxnSpPr>
          <p:nvPr/>
        </p:nvCxnSpPr>
        <p:spPr>
          <a:xfrm>
            <a:off x="1882140" y="4809333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07FEA-93CD-F845-9114-DD42CEA84A01}"/>
              </a:ext>
            </a:extLst>
          </p:cNvPr>
          <p:cNvCxnSpPr>
            <a:cxnSpLocks/>
          </p:cNvCxnSpPr>
          <p:nvPr/>
        </p:nvCxnSpPr>
        <p:spPr>
          <a:xfrm>
            <a:off x="1882140" y="5712177"/>
            <a:ext cx="118872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3408D7C-F13E-8041-ABF1-13C5E872381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482340" y="2010474"/>
            <a:ext cx="1501324" cy="878486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2E0A3-8F01-DD49-B984-6BB2B270F39C}"/>
              </a:ext>
            </a:extLst>
          </p:cNvPr>
          <p:cNvCxnSpPr>
            <a:cxnSpLocks/>
          </p:cNvCxnSpPr>
          <p:nvPr/>
        </p:nvCxnSpPr>
        <p:spPr>
          <a:xfrm>
            <a:off x="3511296" y="2941956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52878-A4B4-1146-B4AC-E33CE524275B}"/>
              </a:ext>
            </a:extLst>
          </p:cNvPr>
          <p:cNvCxnSpPr>
            <a:cxnSpLocks/>
          </p:cNvCxnSpPr>
          <p:nvPr/>
        </p:nvCxnSpPr>
        <p:spPr>
          <a:xfrm>
            <a:off x="3520440" y="3906489"/>
            <a:ext cx="1470660" cy="229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4EFD77-A018-BF4A-AE13-3D6A1C25734C}"/>
              </a:ext>
            </a:extLst>
          </p:cNvPr>
          <p:cNvCxnSpPr>
            <a:cxnSpLocks/>
          </p:cNvCxnSpPr>
          <p:nvPr/>
        </p:nvCxnSpPr>
        <p:spPr>
          <a:xfrm>
            <a:off x="3511296" y="4809333"/>
            <a:ext cx="1479804" cy="33182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017838-2E56-6549-8635-FD7A848097C5}"/>
              </a:ext>
            </a:extLst>
          </p:cNvPr>
          <p:cNvCxnSpPr>
            <a:cxnSpLocks/>
          </p:cNvCxnSpPr>
          <p:nvPr/>
        </p:nvCxnSpPr>
        <p:spPr>
          <a:xfrm>
            <a:off x="3520440" y="5712177"/>
            <a:ext cx="1470660" cy="0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6F3FD7B-193E-1742-9463-CBB800725269}"/>
              </a:ext>
            </a:extLst>
          </p:cNvPr>
          <p:cNvSpPr>
            <a:spLocks noChangeAspect="1"/>
          </p:cNvSpPr>
          <p:nvPr/>
        </p:nvSpPr>
        <p:spPr>
          <a:xfrm>
            <a:off x="3070860" y="2499435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12603E-6096-2440-B28F-F93CE6E6451B}"/>
              </a:ext>
            </a:extLst>
          </p:cNvPr>
          <p:cNvSpPr>
            <a:spLocks noChangeAspect="1"/>
          </p:cNvSpPr>
          <p:nvPr/>
        </p:nvSpPr>
        <p:spPr>
          <a:xfrm>
            <a:off x="3070860" y="1804734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6D5B6E-E6EE-3E48-A8F6-7873C4F9D401}"/>
              </a:ext>
            </a:extLst>
          </p:cNvPr>
          <p:cNvSpPr>
            <a:spLocks noChangeAspect="1"/>
          </p:cNvSpPr>
          <p:nvPr/>
        </p:nvSpPr>
        <p:spPr>
          <a:xfrm>
            <a:off x="3059645" y="2937935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D00442-14C6-B944-9D8C-8DFF2AC32A80}"/>
              </a:ext>
            </a:extLst>
          </p:cNvPr>
          <p:cNvSpPr>
            <a:spLocks noChangeAspect="1"/>
          </p:cNvSpPr>
          <p:nvPr/>
        </p:nvSpPr>
        <p:spPr>
          <a:xfrm>
            <a:off x="3059645" y="3478661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96B94AC-E1D7-FA47-891E-943C58130396}"/>
              </a:ext>
            </a:extLst>
          </p:cNvPr>
          <p:cNvSpPr>
            <a:spLocks noChangeAspect="1"/>
          </p:cNvSpPr>
          <p:nvPr/>
        </p:nvSpPr>
        <p:spPr>
          <a:xfrm>
            <a:off x="3059645" y="3910511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3A7E3D-0E37-114C-8CBA-ED109462AB2C}"/>
              </a:ext>
            </a:extLst>
          </p:cNvPr>
          <p:cNvSpPr>
            <a:spLocks noChangeAspect="1"/>
          </p:cNvSpPr>
          <p:nvPr/>
        </p:nvSpPr>
        <p:spPr>
          <a:xfrm>
            <a:off x="3059645" y="4411565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7ADC07-B318-2D49-A7AF-FAB0638D5610}"/>
              </a:ext>
            </a:extLst>
          </p:cNvPr>
          <p:cNvSpPr>
            <a:spLocks noChangeAspect="1"/>
          </p:cNvSpPr>
          <p:nvPr/>
        </p:nvSpPr>
        <p:spPr>
          <a:xfrm>
            <a:off x="3058668" y="4842515"/>
            <a:ext cx="411480" cy="411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77765C-8560-7744-9F9D-FAC9CD95125E}"/>
              </a:ext>
            </a:extLst>
          </p:cNvPr>
          <p:cNvSpPr>
            <a:spLocks noChangeAspect="1"/>
          </p:cNvSpPr>
          <p:nvPr/>
        </p:nvSpPr>
        <p:spPr>
          <a:xfrm>
            <a:off x="3058668" y="5500209"/>
            <a:ext cx="411480" cy="4114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E2C882-5B46-3340-A75E-23A7662921C3}"/>
              </a:ext>
            </a:extLst>
          </p:cNvPr>
          <p:cNvCxnSpPr>
            <a:cxnSpLocks/>
          </p:cNvCxnSpPr>
          <p:nvPr/>
        </p:nvCxnSpPr>
        <p:spPr>
          <a:xfrm>
            <a:off x="3511296" y="2946449"/>
            <a:ext cx="1479804" cy="948064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656DC5-39BB-E84D-8F15-A6210915955E}"/>
              </a:ext>
            </a:extLst>
          </p:cNvPr>
          <p:cNvCxnSpPr>
            <a:cxnSpLocks/>
          </p:cNvCxnSpPr>
          <p:nvPr/>
        </p:nvCxnSpPr>
        <p:spPr>
          <a:xfrm>
            <a:off x="3482340" y="3939671"/>
            <a:ext cx="1508760" cy="8553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F916CC1-69AE-EA42-A144-AF1940F242DB}"/>
              </a:ext>
            </a:extLst>
          </p:cNvPr>
          <p:cNvCxnSpPr>
            <a:cxnSpLocks/>
          </p:cNvCxnSpPr>
          <p:nvPr/>
        </p:nvCxnSpPr>
        <p:spPr>
          <a:xfrm>
            <a:off x="3482340" y="4856789"/>
            <a:ext cx="1508760" cy="855388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D2F2A6-C642-544F-AF66-68DB421F0C5B}"/>
              </a:ext>
            </a:extLst>
          </p:cNvPr>
          <p:cNvSpPr>
            <a:spLocks noChangeAspect="1"/>
          </p:cNvSpPr>
          <p:nvPr/>
        </p:nvSpPr>
        <p:spPr>
          <a:xfrm>
            <a:off x="5023835" y="2590875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-4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D4710F0-7E0F-324C-87DA-A25F812690D1}"/>
              </a:ext>
            </a:extLst>
          </p:cNvPr>
          <p:cNvSpPr>
            <a:spLocks noChangeAspect="1"/>
          </p:cNvSpPr>
          <p:nvPr/>
        </p:nvSpPr>
        <p:spPr>
          <a:xfrm>
            <a:off x="5031271" y="357447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7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50FC88-81D0-3148-A1FF-C5BD41343E08}"/>
              </a:ext>
            </a:extLst>
          </p:cNvPr>
          <p:cNvSpPr>
            <a:spLocks noChangeAspect="1"/>
          </p:cNvSpPr>
          <p:nvPr/>
        </p:nvSpPr>
        <p:spPr>
          <a:xfrm>
            <a:off x="5023835" y="4503005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6EEE2A7-BBD0-9243-B121-479A669D3C04}"/>
              </a:ext>
            </a:extLst>
          </p:cNvPr>
          <p:cNvSpPr>
            <a:spLocks noChangeAspect="1"/>
          </p:cNvSpPr>
          <p:nvPr/>
        </p:nvSpPr>
        <p:spPr>
          <a:xfrm>
            <a:off x="5023835" y="5378199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-5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1705773-1DDC-8447-B711-5880095E8AB4}"/>
              </a:ext>
            </a:extLst>
          </p:cNvPr>
          <p:cNvCxnSpPr>
            <a:cxnSpLocks/>
          </p:cNvCxnSpPr>
          <p:nvPr/>
        </p:nvCxnSpPr>
        <p:spPr>
          <a:xfrm>
            <a:off x="5696650" y="2906421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8A512D-F1ED-7149-B19F-031CA3D4108E}"/>
              </a:ext>
            </a:extLst>
          </p:cNvPr>
          <p:cNvCxnSpPr>
            <a:cxnSpLocks/>
          </p:cNvCxnSpPr>
          <p:nvPr/>
        </p:nvCxnSpPr>
        <p:spPr>
          <a:xfrm>
            <a:off x="5689332" y="3897502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A5DA2DC-7D5D-1748-8E9A-3E834EA9CEA1}"/>
              </a:ext>
            </a:extLst>
          </p:cNvPr>
          <p:cNvCxnSpPr>
            <a:cxnSpLocks/>
          </p:cNvCxnSpPr>
          <p:nvPr/>
        </p:nvCxnSpPr>
        <p:spPr>
          <a:xfrm>
            <a:off x="5693073" y="4818551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314D290-E784-654F-AAB1-71D29CC3D011}"/>
              </a:ext>
            </a:extLst>
          </p:cNvPr>
          <p:cNvCxnSpPr>
            <a:cxnSpLocks/>
          </p:cNvCxnSpPr>
          <p:nvPr/>
        </p:nvCxnSpPr>
        <p:spPr>
          <a:xfrm>
            <a:off x="5689332" y="5703095"/>
            <a:ext cx="1479804" cy="8987"/>
          </a:xfrm>
          <a:prstGeom prst="straightConnector1">
            <a:avLst/>
          </a:prstGeom>
          <a:ln>
            <a:solidFill>
              <a:schemeClr val="accent6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44AC50EB-89A1-C74C-9890-0B0CC6066806}"/>
              </a:ext>
            </a:extLst>
          </p:cNvPr>
          <p:cNvSpPr>
            <a:spLocks noChangeAspect="1"/>
          </p:cNvSpPr>
          <p:nvPr/>
        </p:nvSpPr>
        <p:spPr>
          <a:xfrm>
            <a:off x="7205410" y="2595368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6B6CA8-5050-A541-B7D8-C506100FEDA5}"/>
              </a:ext>
            </a:extLst>
          </p:cNvPr>
          <p:cNvSpPr>
            <a:spLocks noChangeAspect="1"/>
          </p:cNvSpPr>
          <p:nvPr/>
        </p:nvSpPr>
        <p:spPr>
          <a:xfrm>
            <a:off x="7205410" y="357447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4DEE3F0-D3E3-D444-B1AD-E9C9F7F5E850}"/>
              </a:ext>
            </a:extLst>
          </p:cNvPr>
          <p:cNvSpPr>
            <a:spLocks noChangeAspect="1"/>
          </p:cNvSpPr>
          <p:nvPr/>
        </p:nvSpPr>
        <p:spPr>
          <a:xfrm>
            <a:off x="7202035" y="4489293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FEECC8F-611D-674E-95BC-D60A47BB2B24}"/>
              </a:ext>
            </a:extLst>
          </p:cNvPr>
          <p:cNvSpPr>
            <a:spLocks noChangeAspect="1"/>
          </p:cNvSpPr>
          <p:nvPr/>
        </p:nvSpPr>
        <p:spPr>
          <a:xfrm>
            <a:off x="7202035" y="5392137"/>
            <a:ext cx="640080" cy="64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646671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8FA-72BE-CC4D-AE1B-10FD54FA7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Neural network computations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31FBE-4EC9-D349-9EAC-24573A38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76</a:t>
            </a:fld>
            <a:endParaRPr lang="en-US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90C8BCB-0811-FC49-9B68-A271E6DBEE63}"/>
              </a:ext>
            </a:extLst>
          </p:cNvPr>
          <p:cNvSpPr txBox="1">
            <a:spLocks/>
          </p:cNvSpPr>
          <p:nvPr/>
        </p:nvSpPr>
        <p:spPr>
          <a:xfrm>
            <a:off x="4945626" y="1624012"/>
            <a:ext cx="406072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New weights are of size 2x1 (‘filter’ or ‘kernel’)</a:t>
            </a:r>
          </a:p>
          <a:p>
            <a:r>
              <a:rPr lang="en-US"/>
              <a:t>New neurons share the same weights</a:t>
            </a:r>
          </a:p>
          <a:p>
            <a:r>
              <a:rPr lang="en-US"/>
              <a:t>Computationally efficient – you learn the weights only once!</a:t>
            </a:r>
          </a:p>
        </p:txBody>
      </p:sp>
      <p:pic>
        <p:nvPicPr>
          <p:cNvPr id="4" name="Picture 3" descr="A diagram of a number&#10;&#10;Description automatically generated">
            <a:extLst>
              <a:ext uri="{FF2B5EF4-FFF2-40B4-BE49-F238E27FC236}">
                <a16:creationId xmlns:a16="http://schemas.microsoft.com/office/drawing/2014/main" id="{C5C4F357-789D-C59B-4C12-8DC005F0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2" y="1931428"/>
            <a:ext cx="4572000" cy="29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353C9-4DE2-C24F-9175-C1CEFE2B0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F7766-A3E0-E848-8631-FDC7F1F3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10A09-99CA-A14B-8CD3-3767C2E2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17726"/>
            <a:ext cx="59436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8A6C5-BA2F-BB4D-A9D3-30AD40E8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63238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neural networks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A5B4E3-588D-1648-A2F2-4DFEE5D40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4" y="1867852"/>
            <a:ext cx="5619453" cy="374046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968EC-A028-564A-8299-F7FEB6CC6925}"/>
              </a:ext>
            </a:extLst>
          </p:cNvPr>
          <p:cNvSpPr/>
          <p:nvPr/>
        </p:nvSpPr>
        <p:spPr>
          <a:xfrm>
            <a:off x="1584960" y="2670048"/>
            <a:ext cx="457200" cy="457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724B97-132A-8E40-B9C2-1AB7FB802628}"/>
              </a:ext>
            </a:extLst>
          </p:cNvPr>
          <p:cNvCxnSpPr>
            <a:cxnSpLocks/>
          </p:cNvCxnSpPr>
          <p:nvPr/>
        </p:nvCxnSpPr>
        <p:spPr>
          <a:xfrm flipV="1">
            <a:off x="2042160" y="2187099"/>
            <a:ext cx="4325776" cy="482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5559DE-DC96-364E-AF95-791F352BCE7C}"/>
              </a:ext>
            </a:extLst>
          </p:cNvPr>
          <p:cNvCxnSpPr>
            <a:cxnSpLocks/>
          </p:cNvCxnSpPr>
          <p:nvPr/>
        </p:nvCxnSpPr>
        <p:spPr>
          <a:xfrm>
            <a:off x="2042160" y="3127248"/>
            <a:ext cx="4325776" cy="914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7E2D1-9329-AB42-BEC0-8551A7C63249}"/>
              </a:ext>
            </a:extLst>
          </p:cNvPr>
          <p:cNvSpPr/>
          <p:nvPr/>
        </p:nvSpPr>
        <p:spPr>
          <a:xfrm>
            <a:off x="6367936" y="2199973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32F5A2A-0443-634D-AB15-7EE344423789}"/>
              </a:ext>
            </a:extLst>
          </p:cNvPr>
          <p:cNvSpPr/>
          <p:nvPr/>
        </p:nvSpPr>
        <p:spPr>
          <a:xfrm>
            <a:off x="6339840" y="2182368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65D54-C1A6-2C4D-976A-54C25AEF5CF5}"/>
              </a:ext>
            </a:extLst>
          </p:cNvPr>
          <p:cNvSpPr/>
          <p:nvPr/>
        </p:nvSpPr>
        <p:spPr>
          <a:xfrm>
            <a:off x="6367936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CCECD5-A909-D349-A5CD-9086D94E34F9}"/>
              </a:ext>
            </a:extLst>
          </p:cNvPr>
          <p:cNvSpPr/>
          <p:nvPr/>
        </p:nvSpPr>
        <p:spPr>
          <a:xfrm>
            <a:off x="6680160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61173B-FD31-B348-A486-229F12D41BC8}"/>
              </a:ext>
            </a:extLst>
          </p:cNvPr>
          <p:cNvSpPr/>
          <p:nvPr/>
        </p:nvSpPr>
        <p:spPr>
          <a:xfrm>
            <a:off x="7009208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899613-E4C1-A247-87F5-74634D96DF97}"/>
              </a:ext>
            </a:extLst>
          </p:cNvPr>
          <p:cNvSpPr/>
          <p:nvPr/>
        </p:nvSpPr>
        <p:spPr>
          <a:xfrm>
            <a:off x="7364422" y="446650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D8EBF3-1C02-C44E-96F7-8957A2ABF8E2}"/>
              </a:ext>
            </a:extLst>
          </p:cNvPr>
          <p:cNvSpPr/>
          <p:nvPr/>
        </p:nvSpPr>
        <p:spPr>
          <a:xfrm>
            <a:off x="7719908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8FFE77-B92F-684A-A889-A8AC50E4CAE1}"/>
              </a:ext>
            </a:extLst>
          </p:cNvPr>
          <p:cNvSpPr/>
          <p:nvPr/>
        </p:nvSpPr>
        <p:spPr>
          <a:xfrm>
            <a:off x="8029219" y="446650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FD3121-1669-F74E-9D51-D52A9106D7BE}"/>
              </a:ext>
            </a:extLst>
          </p:cNvPr>
          <p:cNvSpPr/>
          <p:nvPr/>
        </p:nvSpPr>
        <p:spPr>
          <a:xfrm>
            <a:off x="6367936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E77F11-E70F-C749-B6D1-7AD8D56F439B}"/>
              </a:ext>
            </a:extLst>
          </p:cNvPr>
          <p:cNvSpPr/>
          <p:nvPr/>
        </p:nvSpPr>
        <p:spPr>
          <a:xfrm>
            <a:off x="6680160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F012C1-4E73-034E-933A-1EBC44114344}"/>
              </a:ext>
            </a:extLst>
          </p:cNvPr>
          <p:cNvSpPr/>
          <p:nvPr/>
        </p:nvSpPr>
        <p:spPr>
          <a:xfrm>
            <a:off x="7009208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86DBE6-6A0E-9944-B381-15BF3C020B55}"/>
              </a:ext>
            </a:extLst>
          </p:cNvPr>
          <p:cNvSpPr/>
          <p:nvPr/>
        </p:nvSpPr>
        <p:spPr>
          <a:xfrm>
            <a:off x="7364422" y="473354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7780-1BC5-E547-A348-1DD81C3DFFE6}"/>
              </a:ext>
            </a:extLst>
          </p:cNvPr>
          <p:cNvSpPr/>
          <p:nvPr/>
        </p:nvSpPr>
        <p:spPr>
          <a:xfrm>
            <a:off x="7719908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22AD65-E281-B447-A81E-9F2366F06EA2}"/>
              </a:ext>
            </a:extLst>
          </p:cNvPr>
          <p:cNvSpPr/>
          <p:nvPr/>
        </p:nvSpPr>
        <p:spPr>
          <a:xfrm>
            <a:off x="8029219" y="473354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5D132C-156B-5347-84A0-1156963048E2}"/>
              </a:ext>
            </a:extLst>
          </p:cNvPr>
          <p:cNvSpPr/>
          <p:nvPr/>
        </p:nvSpPr>
        <p:spPr>
          <a:xfrm>
            <a:off x="6367936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330DB0-C1FB-B644-9BC8-30E2AF5D0139}"/>
              </a:ext>
            </a:extLst>
          </p:cNvPr>
          <p:cNvSpPr/>
          <p:nvPr/>
        </p:nvSpPr>
        <p:spPr>
          <a:xfrm>
            <a:off x="6680160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2F151D-104A-2440-AB27-4F6EA748FD68}"/>
              </a:ext>
            </a:extLst>
          </p:cNvPr>
          <p:cNvSpPr/>
          <p:nvPr/>
        </p:nvSpPr>
        <p:spPr>
          <a:xfrm>
            <a:off x="7364422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B89182-7022-504F-B022-2E56615BA834}"/>
              </a:ext>
            </a:extLst>
          </p:cNvPr>
          <p:cNvSpPr/>
          <p:nvPr/>
        </p:nvSpPr>
        <p:spPr>
          <a:xfrm>
            <a:off x="7009208" y="502742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74198C-7E7B-1D45-B0A2-BECC9169F474}"/>
              </a:ext>
            </a:extLst>
          </p:cNvPr>
          <p:cNvSpPr/>
          <p:nvPr/>
        </p:nvSpPr>
        <p:spPr>
          <a:xfrm>
            <a:off x="7719908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12D7143-8B01-E84F-8FB3-D5228C87273D}"/>
              </a:ext>
            </a:extLst>
          </p:cNvPr>
          <p:cNvSpPr/>
          <p:nvPr/>
        </p:nvSpPr>
        <p:spPr>
          <a:xfrm>
            <a:off x="8029219" y="502742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88D208-9E91-2C48-99BF-772A1C8A203E}"/>
              </a:ext>
            </a:extLst>
          </p:cNvPr>
          <p:cNvSpPr/>
          <p:nvPr/>
        </p:nvSpPr>
        <p:spPr>
          <a:xfrm>
            <a:off x="6367936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E27F3C-8C1E-3643-AEAF-BD8253648D6A}"/>
              </a:ext>
            </a:extLst>
          </p:cNvPr>
          <p:cNvSpPr/>
          <p:nvPr/>
        </p:nvSpPr>
        <p:spPr>
          <a:xfrm>
            <a:off x="7009208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B13423-1354-FF42-87BB-5812B8210786}"/>
              </a:ext>
            </a:extLst>
          </p:cNvPr>
          <p:cNvSpPr/>
          <p:nvPr/>
        </p:nvSpPr>
        <p:spPr>
          <a:xfrm>
            <a:off x="6680160" y="5321301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505DC-B499-7248-96B4-58F68F26DBAA}"/>
              </a:ext>
            </a:extLst>
          </p:cNvPr>
          <p:cNvSpPr/>
          <p:nvPr/>
        </p:nvSpPr>
        <p:spPr>
          <a:xfrm>
            <a:off x="7719908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213DE9-22BE-764F-8477-55C8AC2C688E}"/>
              </a:ext>
            </a:extLst>
          </p:cNvPr>
          <p:cNvSpPr/>
          <p:nvPr/>
        </p:nvSpPr>
        <p:spPr>
          <a:xfrm>
            <a:off x="8029219" y="532130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49E32A-64CC-8F42-81D3-0008BB67951D}"/>
              </a:ext>
            </a:extLst>
          </p:cNvPr>
          <p:cNvSpPr/>
          <p:nvPr/>
        </p:nvSpPr>
        <p:spPr>
          <a:xfrm>
            <a:off x="7376012" y="53186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A90B92-EB36-1542-8D7A-0C0CCDF21281}"/>
              </a:ext>
            </a:extLst>
          </p:cNvPr>
          <p:cNvSpPr/>
          <p:nvPr/>
        </p:nvSpPr>
        <p:spPr>
          <a:xfrm>
            <a:off x="6678049" y="563400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3DCAF9-2F4D-AA4C-9EB8-1B023112E61C}"/>
              </a:ext>
            </a:extLst>
          </p:cNvPr>
          <p:cNvSpPr/>
          <p:nvPr/>
        </p:nvSpPr>
        <p:spPr>
          <a:xfrm>
            <a:off x="7009208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272F62-9838-CD4C-B04C-4C99926A38EE}"/>
              </a:ext>
            </a:extLst>
          </p:cNvPr>
          <p:cNvSpPr/>
          <p:nvPr/>
        </p:nvSpPr>
        <p:spPr>
          <a:xfrm>
            <a:off x="6367936" y="5628520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C2C645-BE12-724D-A003-B72805150783}"/>
              </a:ext>
            </a:extLst>
          </p:cNvPr>
          <p:cNvSpPr/>
          <p:nvPr/>
        </p:nvSpPr>
        <p:spPr>
          <a:xfrm>
            <a:off x="7719908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6F6B49-254A-8041-A8E6-B46828623AA0}"/>
              </a:ext>
            </a:extLst>
          </p:cNvPr>
          <p:cNvSpPr/>
          <p:nvPr/>
        </p:nvSpPr>
        <p:spPr>
          <a:xfrm>
            <a:off x="8029219" y="563115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A2EA08-45BD-C94A-8C07-E2D12B90F2BC}"/>
              </a:ext>
            </a:extLst>
          </p:cNvPr>
          <p:cNvSpPr/>
          <p:nvPr/>
        </p:nvSpPr>
        <p:spPr>
          <a:xfrm>
            <a:off x="7376012" y="5628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4D49E5-6982-2547-AC5A-02C28F5DC8BC}"/>
              </a:ext>
            </a:extLst>
          </p:cNvPr>
          <p:cNvSpPr/>
          <p:nvPr/>
        </p:nvSpPr>
        <p:spPr>
          <a:xfrm>
            <a:off x="6367936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2590CD-6D0A-4B4C-A5FB-2C9F76569C0D}"/>
              </a:ext>
            </a:extLst>
          </p:cNvPr>
          <p:cNvSpPr/>
          <p:nvPr/>
        </p:nvSpPr>
        <p:spPr>
          <a:xfrm>
            <a:off x="7009208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E26485-7F79-B340-A189-2F28C40426F0}"/>
              </a:ext>
            </a:extLst>
          </p:cNvPr>
          <p:cNvSpPr/>
          <p:nvPr/>
        </p:nvSpPr>
        <p:spPr>
          <a:xfrm>
            <a:off x="7719908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8FAD3B-895D-C54F-BBAA-C3BE80A9200B}"/>
              </a:ext>
            </a:extLst>
          </p:cNvPr>
          <p:cNvSpPr/>
          <p:nvPr/>
        </p:nvSpPr>
        <p:spPr>
          <a:xfrm>
            <a:off x="8029219" y="594122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3B7B9D-D0A8-9C41-AC53-F5015E4FBE8E}"/>
              </a:ext>
            </a:extLst>
          </p:cNvPr>
          <p:cNvSpPr/>
          <p:nvPr/>
        </p:nvSpPr>
        <p:spPr>
          <a:xfrm>
            <a:off x="7376012" y="59385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99F8186-50BF-1B44-83EA-602E3453AFBE}"/>
              </a:ext>
            </a:extLst>
          </p:cNvPr>
          <p:cNvSpPr/>
          <p:nvPr/>
        </p:nvSpPr>
        <p:spPr>
          <a:xfrm>
            <a:off x="6678049" y="59385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79</a:t>
            </a:fld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65D54-C1A6-2C4D-976A-54C25AEF5CF5}"/>
              </a:ext>
            </a:extLst>
          </p:cNvPr>
          <p:cNvSpPr/>
          <p:nvPr/>
        </p:nvSpPr>
        <p:spPr>
          <a:xfrm>
            <a:off x="764492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CCECD5-A909-D349-A5CD-9086D94E34F9}"/>
              </a:ext>
            </a:extLst>
          </p:cNvPr>
          <p:cNvSpPr/>
          <p:nvPr/>
        </p:nvSpPr>
        <p:spPr>
          <a:xfrm>
            <a:off x="1076716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61173B-FD31-B348-A486-229F12D41BC8}"/>
              </a:ext>
            </a:extLst>
          </p:cNvPr>
          <p:cNvSpPr/>
          <p:nvPr/>
        </p:nvSpPr>
        <p:spPr>
          <a:xfrm>
            <a:off x="1405764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899613-E4C1-A247-87F5-74634D96DF97}"/>
              </a:ext>
            </a:extLst>
          </p:cNvPr>
          <p:cNvSpPr/>
          <p:nvPr/>
        </p:nvSpPr>
        <p:spPr>
          <a:xfrm>
            <a:off x="1760978" y="260827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BD8EBF3-1C02-C44E-96F7-8957A2ABF8E2}"/>
              </a:ext>
            </a:extLst>
          </p:cNvPr>
          <p:cNvSpPr/>
          <p:nvPr/>
        </p:nvSpPr>
        <p:spPr>
          <a:xfrm>
            <a:off x="2116464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8FFE77-B92F-684A-A889-A8AC50E4CAE1}"/>
              </a:ext>
            </a:extLst>
          </p:cNvPr>
          <p:cNvSpPr/>
          <p:nvPr/>
        </p:nvSpPr>
        <p:spPr>
          <a:xfrm>
            <a:off x="2425775" y="260827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FD3121-1669-F74E-9D51-D52A9106D7BE}"/>
              </a:ext>
            </a:extLst>
          </p:cNvPr>
          <p:cNvSpPr/>
          <p:nvPr/>
        </p:nvSpPr>
        <p:spPr>
          <a:xfrm>
            <a:off x="764492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E77F11-E70F-C749-B6D1-7AD8D56F439B}"/>
              </a:ext>
            </a:extLst>
          </p:cNvPr>
          <p:cNvSpPr/>
          <p:nvPr/>
        </p:nvSpPr>
        <p:spPr>
          <a:xfrm>
            <a:off x="1076716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F012C1-4E73-034E-933A-1EBC44114344}"/>
              </a:ext>
            </a:extLst>
          </p:cNvPr>
          <p:cNvSpPr/>
          <p:nvPr/>
        </p:nvSpPr>
        <p:spPr>
          <a:xfrm>
            <a:off x="1405764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86DBE6-6A0E-9944-B381-15BF3C020B55}"/>
              </a:ext>
            </a:extLst>
          </p:cNvPr>
          <p:cNvSpPr/>
          <p:nvPr/>
        </p:nvSpPr>
        <p:spPr>
          <a:xfrm>
            <a:off x="1760978" y="287531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BD7780-1BC5-E547-A348-1DD81C3DFFE6}"/>
              </a:ext>
            </a:extLst>
          </p:cNvPr>
          <p:cNvSpPr/>
          <p:nvPr/>
        </p:nvSpPr>
        <p:spPr>
          <a:xfrm>
            <a:off x="2116464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422AD65-E281-B447-A81E-9F2366F06EA2}"/>
              </a:ext>
            </a:extLst>
          </p:cNvPr>
          <p:cNvSpPr/>
          <p:nvPr/>
        </p:nvSpPr>
        <p:spPr>
          <a:xfrm>
            <a:off x="2425775" y="287531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A5D132C-156B-5347-84A0-1156963048E2}"/>
              </a:ext>
            </a:extLst>
          </p:cNvPr>
          <p:cNvSpPr/>
          <p:nvPr/>
        </p:nvSpPr>
        <p:spPr>
          <a:xfrm>
            <a:off x="764492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330DB0-C1FB-B644-9BC8-30E2AF5D0139}"/>
              </a:ext>
            </a:extLst>
          </p:cNvPr>
          <p:cNvSpPr/>
          <p:nvPr/>
        </p:nvSpPr>
        <p:spPr>
          <a:xfrm>
            <a:off x="1076716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42F151D-104A-2440-AB27-4F6EA748FD68}"/>
              </a:ext>
            </a:extLst>
          </p:cNvPr>
          <p:cNvSpPr/>
          <p:nvPr/>
        </p:nvSpPr>
        <p:spPr>
          <a:xfrm>
            <a:off x="1760978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BB89182-7022-504F-B022-2E56615BA834}"/>
              </a:ext>
            </a:extLst>
          </p:cNvPr>
          <p:cNvSpPr/>
          <p:nvPr/>
        </p:nvSpPr>
        <p:spPr>
          <a:xfrm>
            <a:off x="1405764" y="3169192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74198C-7E7B-1D45-B0A2-BECC9169F474}"/>
              </a:ext>
            </a:extLst>
          </p:cNvPr>
          <p:cNvSpPr/>
          <p:nvPr/>
        </p:nvSpPr>
        <p:spPr>
          <a:xfrm>
            <a:off x="2116464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12D7143-8B01-E84F-8FB3-D5228C87273D}"/>
              </a:ext>
            </a:extLst>
          </p:cNvPr>
          <p:cNvSpPr/>
          <p:nvPr/>
        </p:nvSpPr>
        <p:spPr>
          <a:xfrm>
            <a:off x="2425775" y="3169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88D208-9E91-2C48-99BF-772A1C8A203E}"/>
              </a:ext>
            </a:extLst>
          </p:cNvPr>
          <p:cNvSpPr/>
          <p:nvPr/>
        </p:nvSpPr>
        <p:spPr>
          <a:xfrm>
            <a:off x="764492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8E27F3C-8C1E-3643-AEAF-BD8253648D6A}"/>
              </a:ext>
            </a:extLst>
          </p:cNvPr>
          <p:cNvSpPr/>
          <p:nvPr/>
        </p:nvSpPr>
        <p:spPr>
          <a:xfrm>
            <a:off x="1405764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B13423-1354-FF42-87BB-5812B8210786}"/>
              </a:ext>
            </a:extLst>
          </p:cNvPr>
          <p:cNvSpPr/>
          <p:nvPr/>
        </p:nvSpPr>
        <p:spPr>
          <a:xfrm>
            <a:off x="1076716" y="3463071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F505DC-B499-7248-96B4-58F68F26DBAA}"/>
              </a:ext>
            </a:extLst>
          </p:cNvPr>
          <p:cNvSpPr/>
          <p:nvPr/>
        </p:nvSpPr>
        <p:spPr>
          <a:xfrm>
            <a:off x="2116464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2213DE9-22BE-764F-8477-55C8AC2C688E}"/>
              </a:ext>
            </a:extLst>
          </p:cNvPr>
          <p:cNvSpPr/>
          <p:nvPr/>
        </p:nvSpPr>
        <p:spPr>
          <a:xfrm>
            <a:off x="2425775" y="346307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449E32A-64CC-8F42-81D3-0008BB67951D}"/>
              </a:ext>
            </a:extLst>
          </p:cNvPr>
          <p:cNvSpPr/>
          <p:nvPr/>
        </p:nvSpPr>
        <p:spPr>
          <a:xfrm>
            <a:off x="1772568" y="3460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A90B92-EB36-1542-8D7A-0C0CCDF21281}"/>
              </a:ext>
            </a:extLst>
          </p:cNvPr>
          <p:cNvSpPr/>
          <p:nvPr/>
        </p:nvSpPr>
        <p:spPr>
          <a:xfrm>
            <a:off x="1074605" y="377577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3DCAF9-2F4D-AA4C-9EB8-1B023112E61C}"/>
              </a:ext>
            </a:extLst>
          </p:cNvPr>
          <p:cNvSpPr/>
          <p:nvPr/>
        </p:nvSpPr>
        <p:spPr>
          <a:xfrm>
            <a:off x="1405764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8272F62-9838-CD4C-B04C-4C99926A38EE}"/>
              </a:ext>
            </a:extLst>
          </p:cNvPr>
          <p:cNvSpPr/>
          <p:nvPr/>
        </p:nvSpPr>
        <p:spPr>
          <a:xfrm>
            <a:off x="764492" y="3770290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C2C645-BE12-724D-A003-B72805150783}"/>
              </a:ext>
            </a:extLst>
          </p:cNvPr>
          <p:cNvSpPr/>
          <p:nvPr/>
        </p:nvSpPr>
        <p:spPr>
          <a:xfrm>
            <a:off x="2116464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6F6B49-254A-8041-A8E6-B46828623AA0}"/>
              </a:ext>
            </a:extLst>
          </p:cNvPr>
          <p:cNvSpPr/>
          <p:nvPr/>
        </p:nvSpPr>
        <p:spPr>
          <a:xfrm>
            <a:off x="2425775" y="37729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A2EA08-45BD-C94A-8C07-E2D12B90F2BC}"/>
              </a:ext>
            </a:extLst>
          </p:cNvPr>
          <p:cNvSpPr/>
          <p:nvPr/>
        </p:nvSpPr>
        <p:spPr>
          <a:xfrm>
            <a:off x="1772568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4D49E5-6982-2547-AC5A-02C28F5DC8BC}"/>
              </a:ext>
            </a:extLst>
          </p:cNvPr>
          <p:cNvSpPr/>
          <p:nvPr/>
        </p:nvSpPr>
        <p:spPr>
          <a:xfrm>
            <a:off x="764492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32590CD-6D0A-4B4C-A5FB-2C9F76569C0D}"/>
              </a:ext>
            </a:extLst>
          </p:cNvPr>
          <p:cNvSpPr/>
          <p:nvPr/>
        </p:nvSpPr>
        <p:spPr>
          <a:xfrm>
            <a:off x="1405764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EE26485-7F79-B340-A189-2F28C40426F0}"/>
              </a:ext>
            </a:extLst>
          </p:cNvPr>
          <p:cNvSpPr/>
          <p:nvPr/>
        </p:nvSpPr>
        <p:spPr>
          <a:xfrm>
            <a:off x="2116464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F8FAD3B-895D-C54F-BBAA-C3BE80A9200B}"/>
              </a:ext>
            </a:extLst>
          </p:cNvPr>
          <p:cNvSpPr/>
          <p:nvPr/>
        </p:nvSpPr>
        <p:spPr>
          <a:xfrm>
            <a:off x="2425775" y="408299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43B7B9D-D0A8-9C41-AC53-F5015E4FBE8E}"/>
              </a:ext>
            </a:extLst>
          </p:cNvPr>
          <p:cNvSpPr/>
          <p:nvPr/>
        </p:nvSpPr>
        <p:spPr>
          <a:xfrm>
            <a:off x="1772568" y="408036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99F8186-50BF-1B44-83EA-602E3453AFBE}"/>
              </a:ext>
            </a:extLst>
          </p:cNvPr>
          <p:cNvSpPr/>
          <p:nvPr/>
        </p:nvSpPr>
        <p:spPr>
          <a:xfrm>
            <a:off x="1074605" y="4080364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59A513-6F0A-4A46-A17C-9D474DEFCC54}"/>
              </a:ext>
            </a:extLst>
          </p:cNvPr>
          <p:cNvCxnSpPr>
            <a:cxnSpLocks/>
          </p:cNvCxnSpPr>
          <p:nvPr/>
        </p:nvCxnSpPr>
        <p:spPr>
          <a:xfrm>
            <a:off x="2776064" y="3403278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1B53AD-00F8-2749-9183-5F615A9BD5C9}"/>
              </a:ext>
            </a:extLst>
          </p:cNvPr>
          <p:cNvSpPr/>
          <p:nvPr/>
        </p:nvSpPr>
        <p:spPr>
          <a:xfrm>
            <a:off x="3766782" y="160121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17F251-4FDD-A440-A5BB-947B77AD2212}"/>
              </a:ext>
            </a:extLst>
          </p:cNvPr>
          <p:cNvSpPr/>
          <p:nvPr/>
        </p:nvSpPr>
        <p:spPr>
          <a:xfrm>
            <a:off x="3766782" y="181918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14C880-FF23-6A47-BF1F-D45DBD251676}"/>
              </a:ext>
            </a:extLst>
          </p:cNvPr>
          <p:cNvSpPr/>
          <p:nvPr/>
        </p:nvSpPr>
        <p:spPr>
          <a:xfrm>
            <a:off x="3766782" y="203715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307737-436F-E941-A306-3E2AC7B5461D}"/>
              </a:ext>
            </a:extLst>
          </p:cNvPr>
          <p:cNvSpPr/>
          <p:nvPr/>
        </p:nvSpPr>
        <p:spPr>
          <a:xfrm>
            <a:off x="3766782" y="225287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CCF2916-AF00-3046-9D24-612DD5644A43}"/>
              </a:ext>
            </a:extLst>
          </p:cNvPr>
          <p:cNvSpPr/>
          <p:nvPr/>
        </p:nvSpPr>
        <p:spPr>
          <a:xfrm>
            <a:off x="3766782" y="249607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B722637-575A-954F-816A-2823AF6BC3B2}"/>
              </a:ext>
            </a:extLst>
          </p:cNvPr>
          <p:cNvSpPr/>
          <p:nvPr/>
        </p:nvSpPr>
        <p:spPr>
          <a:xfrm>
            <a:off x="3766782" y="273293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C63589-81D8-0A47-A63D-D6F08690F37C}"/>
              </a:ext>
            </a:extLst>
          </p:cNvPr>
          <p:cNvSpPr/>
          <p:nvPr/>
        </p:nvSpPr>
        <p:spPr>
          <a:xfrm>
            <a:off x="3766782" y="297446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CA2DE38-4657-BB40-8EF2-DACF63DF9389}"/>
              </a:ext>
            </a:extLst>
          </p:cNvPr>
          <p:cNvSpPr/>
          <p:nvPr/>
        </p:nvSpPr>
        <p:spPr>
          <a:xfrm>
            <a:off x="3766782" y="3192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E372BF-CEAB-2B45-A269-5CA97A503450}"/>
              </a:ext>
            </a:extLst>
          </p:cNvPr>
          <p:cNvSpPr/>
          <p:nvPr/>
        </p:nvSpPr>
        <p:spPr>
          <a:xfrm>
            <a:off x="3766782" y="341041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6BF5A9E-7D1E-F949-8582-97BDCFDDDC2C}"/>
              </a:ext>
            </a:extLst>
          </p:cNvPr>
          <p:cNvSpPr/>
          <p:nvPr/>
        </p:nvSpPr>
        <p:spPr>
          <a:xfrm>
            <a:off x="3766782" y="3626129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1924F85-F51B-6C40-A3D4-225CA965B47F}"/>
              </a:ext>
            </a:extLst>
          </p:cNvPr>
          <p:cNvSpPr/>
          <p:nvPr/>
        </p:nvSpPr>
        <p:spPr>
          <a:xfrm>
            <a:off x="3766782" y="386933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CFB0138-DF25-BC42-BA4C-825945DD1E73}"/>
              </a:ext>
            </a:extLst>
          </p:cNvPr>
          <p:cNvSpPr/>
          <p:nvPr/>
        </p:nvSpPr>
        <p:spPr>
          <a:xfrm>
            <a:off x="3766782" y="4106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C31A61-3B5C-3243-B127-14F926AC6863}"/>
              </a:ext>
            </a:extLst>
          </p:cNvPr>
          <p:cNvSpPr/>
          <p:nvPr/>
        </p:nvSpPr>
        <p:spPr>
          <a:xfrm>
            <a:off x="3766782" y="435111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4F879B-77E9-764F-A36B-51DB8C11DB0F}"/>
              </a:ext>
            </a:extLst>
          </p:cNvPr>
          <p:cNvSpPr/>
          <p:nvPr/>
        </p:nvSpPr>
        <p:spPr>
          <a:xfrm>
            <a:off x="3766782" y="45690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9585329-6FEF-C34F-9661-1BFC5902C304}"/>
              </a:ext>
            </a:extLst>
          </p:cNvPr>
          <p:cNvSpPr/>
          <p:nvPr/>
        </p:nvSpPr>
        <p:spPr>
          <a:xfrm>
            <a:off x="3766782" y="500164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A02D334-0073-E64D-A5C4-4101E0AA33F7}"/>
              </a:ext>
            </a:extLst>
          </p:cNvPr>
          <p:cNvSpPr/>
          <p:nvPr/>
        </p:nvSpPr>
        <p:spPr>
          <a:xfrm>
            <a:off x="3766782" y="477650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D27CA11-60D1-4146-9EB7-68BA6C8C4616}"/>
              </a:ext>
            </a:extLst>
          </p:cNvPr>
          <p:cNvSpPr/>
          <p:nvPr/>
        </p:nvSpPr>
        <p:spPr>
          <a:xfrm>
            <a:off x="3766782" y="524598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A788AF4-5437-4042-BEBC-A42D3F211847}"/>
              </a:ext>
            </a:extLst>
          </p:cNvPr>
          <p:cNvSpPr/>
          <p:nvPr/>
        </p:nvSpPr>
        <p:spPr>
          <a:xfrm>
            <a:off x="3766782" y="54828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C17A2-87AA-5A4E-B648-266302F3800A}"/>
              </a:ext>
            </a:extLst>
          </p:cNvPr>
          <p:cNvSpPr txBox="1"/>
          <p:nvPr/>
        </p:nvSpPr>
        <p:spPr>
          <a:xfrm rot="5400000">
            <a:off x="3687481" y="5735736"/>
            <a:ext cx="50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9667778-1DF2-7C40-AE7B-CC4F8410C891}"/>
              </a:ext>
            </a:extLst>
          </p:cNvPr>
          <p:cNvCxnSpPr>
            <a:cxnSpLocks/>
          </p:cNvCxnSpPr>
          <p:nvPr/>
        </p:nvCxnSpPr>
        <p:spPr>
          <a:xfrm>
            <a:off x="4281776" y="34104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AAE6856-D6B9-0E41-85EC-CAE3416F2CAC}"/>
              </a:ext>
            </a:extLst>
          </p:cNvPr>
          <p:cNvSpPr/>
          <p:nvPr/>
        </p:nvSpPr>
        <p:spPr>
          <a:xfrm>
            <a:off x="5205094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C71D50C-0CE3-1B4E-8803-0EC5E7B3BC80}"/>
              </a:ext>
            </a:extLst>
          </p:cNvPr>
          <p:cNvSpPr/>
          <p:nvPr/>
        </p:nvSpPr>
        <p:spPr>
          <a:xfrm>
            <a:off x="5205094" y="303626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F246573-E027-4244-948A-1329888800F9}"/>
              </a:ext>
            </a:extLst>
          </p:cNvPr>
          <p:cNvSpPr/>
          <p:nvPr/>
        </p:nvSpPr>
        <p:spPr>
          <a:xfrm>
            <a:off x="5205094" y="340327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9AC2F57-831C-D54A-B023-3371E36D3068}"/>
              </a:ext>
            </a:extLst>
          </p:cNvPr>
          <p:cNvSpPr/>
          <p:nvPr/>
        </p:nvSpPr>
        <p:spPr>
          <a:xfrm>
            <a:off x="5205094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823B7A2-F7E5-9940-AF5E-ABCC258B69EA}"/>
              </a:ext>
            </a:extLst>
          </p:cNvPr>
          <p:cNvCxnSpPr>
            <a:cxnSpLocks/>
          </p:cNvCxnSpPr>
          <p:nvPr/>
        </p:nvCxnSpPr>
        <p:spPr>
          <a:xfrm>
            <a:off x="6751929" y="3490384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D24B561-2D6C-9E49-84E7-D1E17EDA2F2D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8195313-5E2E-8F42-9C88-3749449FB7D7}"/>
              </a:ext>
            </a:extLst>
          </p:cNvPr>
          <p:cNvCxnSpPr>
            <a:cxnSpLocks/>
          </p:cNvCxnSpPr>
          <p:nvPr/>
        </p:nvCxnSpPr>
        <p:spPr>
          <a:xfrm>
            <a:off x="5574182" y="3127706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DDC8B24-5B53-7649-8122-711D90337D1D}"/>
              </a:ext>
            </a:extLst>
          </p:cNvPr>
          <p:cNvCxnSpPr>
            <a:cxnSpLocks/>
          </p:cNvCxnSpPr>
          <p:nvPr/>
        </p:nvCxnSpPr>
        <p:spPr>
          <a:xfrm>
            <a:off x="6751929" y="3872277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914BF3C-C073-B243-B40A-0D78904D53FF}"/>
              </a:ext>
            </a:extLst>
          </p:cNvPr>
          <p:cNvCxnSpPr>
            <a:cxnSpLocks/>
          </p:cNvCxnSpPr>
          <p:nvPr/>
        </p:nvCxnSpPr>
        <p:spPr>
          <a:xfrm>
            <a:off x="5574182" y="387229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E7B73DB-2D84-A54E-9B1C-6E6A5DE30B1C}"/>
              </a:ext>
            </a:extLst>
          </p:cNvPr>
          <p:cNvCxnSpPr>
            <a:cxnSpLocks/>
          </p:cNvCxnSpPr>
          <p:nvPr/>
        </p:nvCxnSpPr>
        <p:spPr>
          <a:xfrm>
            <a:off x="5574182" y="2744930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ACCBE12-6D12-9C42-93AA-4DCAA9D38B41}"/>
              </a:ext>
            </a:extLst>
          </p:cNvPr>
          <p:cNvCxnSpPr>
            <a:cxnSpLocks/>
          </p:cNvCxnSpPr>
          <p:nvPr/>
        </p:nvCxnSpPr>
        <p:spPr>
          <a:xfrm flipV="1">
            <a:off x="5574182" y="3501855"/>
            <a:ext cx="793754" cy="35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B008113-5C81-924A-A10E-FF9ED5F08B29}"/>
              </a:ext>
            </a:extLst>
          </p:cNvPr>
          <p:cNvCxnSpPr>
            <a:cxnSpLocks/>
          </p:cNvCxnSpPr>
          <p:nvPr/>
        </p:nvCxnSpPr>
        <p:spPr>
          <a:xfrm flipV="1">
            <a:off x="5574182" y="3127706"/>
            <a:ext cx="793754" cy="74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8FB6D4F-468C-9745-A9C3-DB182CA7DD95}"/>
              </a:ext>
            </a:extLst>
          </p:cNvPr>
          <p:cNvCxnSpPr>
            <a:cxnSpLocks/>
          </p:cNvCxnSpPr>
          <p:nvPr/>
        </p:nvCxnSpPr>
        <p:spPr>
          <a:xfrm flipV="1">
            <a:off x="5574182" y="2741968"/>
            <a:ext cx="738836" cy="1127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1DD559F-B760-5D4C-82AF-1C6FD0E820BC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38836" cy="384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688CB3D-009D-E445-BD5A-7F46E728EBD3}"/>
              </a:ext>
            </a:extLst>
          </p:cNvPr>
          <p:cNvCxnSpPr>
            <a:cxnSpLocks/>
          </p:cNvCxnSpPr>
          <p:nvPr/>
        </p:nvCxnSpPr>
        <p:spPr>
          <a:xfrm flipV="1">
            <a:off x="5574182" y="3124744"/>
            <a:ext cx="738836" cy="335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B7FA520-5051-054B-979E-1A5DB3DD81AB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60"/>
            <a:ext cx="687629" cy="722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D11C795-A06D-EC42-A8A2-F48B0EB83208}"/>
              </a:ext>
            </a:extLst>
          </p:cNvPr>
          <p:cNvCxnSpPr>
            <a:cxnSpLocks/>
          </p:cNvCxnSpPr>
          <p:nvPr/>
        </p:nvCxnSpPr>
        <p:spPr>
          <a:xfrm>
            <a:off x="5574182" y="3157347"/>
            <a:ext cx="793754" cy="319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FDCF6B2-44BA-534B-9C3D-29B9E6DE3C3A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59"/>
            <a:ext cx="670660" cy="361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D251627-E740-084E-BA7F-8BB2AC26EC08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93754" cy="41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8AC7767-F866-3342-9C85-A9D91B1D05CE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54396" cy="74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EAEA52C-4615-B145-9E35-40F9A7EE75FC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38836" cy="1115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BABAFCBE-142B-4240-82C8-38DAAD0D8A4D}"/>
              </a:ext>
            </a:extLst>
          </p:cNvPr>
          <p:cNvSpPr/>
          <p:nvPr/>
        </p:nvSpPr>
        <p:spPr>
          <a:xfrm>
            <a:off x="6445635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D0F7BE4-A785-3C4E-B13A-B09CD3EA4D5C}"/>
              </a:ext>
            </a:extLst>
          </p:cNvPr>
          <p:cNvSpPr/>
          <p:nvPr/>
        </p:nvSpPr>
        <p:spPr>
          <a:xfrm>
            <a:off x="6441648" y="3055374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F463DB1-E8DB-204E-AFBB-CA2E401CE8FD}"/>
              </a:ext>
            </a:extLst>
          </p:cNvPr>
          <p:cNvSpPr/>
          <p:nvPr/>
        </p:nvSpPr>
        <p:spPr>
          <a:xfrm>
            <a:off x="6440329" y="340707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EDADA9C-DE45-F140-BB32-CCB46C13A47E}"/>
              </a:ext>
            </a:extLst>
          </p:cNvPr>
          <p:cNvSpPr/>
          <p:nvPr/>
        </p:nvSpPr>
        <p:spPr>
          <a:xfrm>
            <a:off x="6441648" y="3779496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8547E28-864C-8443-8D39-54FCD8F7BDC1}"/>
              </a:ext>
            </a:extLst>
          </p:cNvPr>
          <p:cNvCxnSpPr>
            <a:cxnSpLocks/>
          </p:cNvCxnSpPr>
          <p:nvPr/>
        </p:nvCxnSpPr>
        <p:spPr>
          <a:xfrm>
            <a:off x="6759881" y="31465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E5E8C64-3BB1-F847-9562-5622C5CDFC92}"/>
              </a:ext>
            </a:extLst>
          </p:cNvPr>
          <p:cNvCxnSpPr>
            <a:cxnSpLocks/>
          </p:cNvCxnSpPr>
          <p:nvPr/>
        </p:nvCxnSpPr>
        <p:spPr>
          <a:xfrm>
            <a:off x="6759881" y="2753959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84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ADD-4F82-9A8A-D231-9E1A60C7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Formal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593-BA65-7CB3-DD6E-E8A71805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77" y="1260389"/>
            <a:ext cx="8229600" cy="2819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cs typeface="Calibri"/>
              </a:rPr>
              <a:t>Training and Test sets:</a:t>
            </a:r>
            <a:r>
              <a:rPr lang="en-US">
                <a:cs typeface="Calibri"/>
              </a:rPr>
              <a:t> We usually split our </a:t>
            </a:r>
            <a:r>
              <a:rPr lang="en-US">
                <a:ea typeface="+mn-lt"/>
                <a:cs typeface="+mn-lt"/>
              </a:rPr>
              <a:t>dataset into two parts, one for model creation (train) and one for validation (test)</a:t>
            </a:r>
            <a:endParaRPr lang="en-US"/>
          </a:p>
          <a:p>
            <a:r>
              <a:rPr lang="en-US" u="sng">
                <a:cs typeface="Calibri"/>
              </a:rPr>
              <a:t>Cross-validation:</a:t>
            </a:r>
            <a:r>
              <a:rPr lang="en-US">
                <a:cs typeface="Calibri"/>
              </a:rPr>
              <a:t> Iterative retraining of the predictor on multiple partitions of training set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5485-A3C3-8C8C-9B77-1C3038C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CEBDD-0642-902B-688A-B0BAB9FC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A diagram of a train test&#10;&#10;Description automatically generated">
            <a:extLst>
              <a:ext uri="{FF2B5EF4-FFF2-40B4-BE49-F238E27FC236}">
                <a16:creationId xmlns:a16="http://schemas.microsoft.com/office/drawing/2014/main" id="{496E4A68-6048-4226-C7EA-113416307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15147"/>
            <a:ext cx="4062285" cy="30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24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A1B4-EE5B-D547-9219-2E3A914C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A2F65-72B6-E14B-AFB9-99EDBF05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80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47E2D1-9329-AB42-BEC0-8551A7C63249}"/>
              </a:ext>
            </a:extLst>
          </p:cNvPr>
          <p:cNvSpPr/>
          <p:nvPr/>
        </p:nvSpPr>
        <p:spPr>
          <a:xfrm>
            <a:off x="581612" y="2562758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32F5A2A-0443-634D-AB15-7EE344423789}"/>
              </a:ext>
            </a:extLst>
          </p:cNvPr>
          <p:cNvSpPr/>
          <p:nvPr/>
        </p:nvSpPr>
        <p:spPr>
          <a:xfrm>
            <a:off x="581612" y="2562758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2B02A-1E96-3640-BE92-5DC6DEE543AF}"/>
              </a:ext>
            </a:extLst>
          </p:cNvPr>
          <p:cNvCxnSpPr/>
          <p:nvPr/>
        </p:nvCxnSpPr>
        <p:spPr>
          <a:xfrm>
            <a:off x="702259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2C7D9B-B49A-4845-9654-D05C292BE281}"/>
              </a:ext>
            </a:extLst>
          </p:cNvPr>
          <p:cNvCxnSpPr/>
          <p:nvPr/>
        </p:nvCxnSpPr>
        <p:spPr>
          <a:xfrm>
            <a:off x="832714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62178-9D14-EE4F-8411-90D56B8E8CA8}"/>
              </a:ext>
            </a:extLst>
          </p:cNvPr>
          <p:cNvCxnSpPr/>
          <p:nvPr/>
        </p:nvCxnSpPr>
        <p:spPr>
          <a:xfrm>
            <a:off x="964387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338AE9-EA43-A145-9F4C-9C43B7EA25C6}"/>
              </a:ext>
            </a:extLst>
          </p:cNvPr>
          <p:cNvCxnSpPr/>
          <p:nvPr/>
        </p:nvCxnSpPr>
        <p:spPr>
          <a:xfrm>
            <a:off x="1103376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E1077B3-8D6D-0447-AA67-7F45F6894724}"/>
              </a:ext>
            </a:extLst>
          </p:cNvPr>
          <p:cNvCxnSpPr/>
          <p:nvPr/>
        </p:nvCxnSpPr>
        <p:spPr>
          <a:xfrm>
            <a:off x="1233831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8F6AF76-4D06-EB4A-8DCD-897CC7C17D00}"/>
              </a:ext>
            </a:extLst>
          </p:cNvPr>
          <p:cNvCxnSpPr/>
          <p:nvPr/>
        </p:nvCxnSpPr>
        <p:spPr>
          <a:xfrm>
            <a:off x="1365504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98EEBBB-1469-0C48-8F23-5F47FB708FAF}"/>
              </a:ext>
            </a:extLst>
          </p:cNvPr>
          <p:cNvCxnSpPr/>
          <p:nvPr/>
        </p:nvCxnSpPr>
        <p:spPr>
          <a:xfrm>
            <a:off x="1483767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D3CC09C-ACDA-D844-9452-23C850E69468}"/>
              </a:ext>
            </a:extLst>
          </p:cNvPr>
          <p:cNvCxnSpPr/>
          <p:nvPr/>
        </p:nvCxnSpPr>
        <p:spPr>
          <a:xfrm>
            <a:off x="1614222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A0829E-FB8F-8443-844D-62CACFEEC5DD}"/>
              </a:ext>
            </a:extLst>
          </p:cNvPr>
          <p:cNvCxnSpPr/>
          <p:nvPr/>
        </p:nvCxnSpPr>
        <p:spPr>
          <a:xfrm>
            <a:off x="1745895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F2C3D0-CE37-1B4B-B998-0B4E5BBC1D60}"/>
              </a:ext>
            </a:extLst>
          </p:cNvPr>
          <p:cNvCxnSpPr/>
          <p:nvPr/>
        </p:nvCxnSpPr>
        <p:spPr>
          <a:xfrm>
            <a:off x="1893418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99519DD-061B-1B45-91F1-3251A883B09F}"/>
              </a:ext>
            </a:extLst>
          </p:cNvPr>
          <p:cNvCxnSpPr/>
          <p:nvPr/>
        </p:nvCxnSpPr>
        <p:spPr>
          <a:xfrm>
            <a:off x="2023873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25D5682-E4F7-2145-8D7C-57B1E5DCA1A2}"/>
              </a:ext>
            </a:extLst>
          </p:cNvPr>
          <p:cNvCxnSpPr/>
          <p:nvPr/>
        </p:nvCxnSpPr>
        <p:spPr>
          <a:xfrm>
            <a:off x="2155546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314EC0F-3C1C-3A44-BE1F-BCD8EB7B5E54}"/>
              </a:ext>
            </a:extLst>
          </p:cNvPr>
          <p:cNvCxnSpPr/>
          <p:nvPr/>
        </p:nvCxnSpPr>
        <p:spPr>
          <a:xfrm>
            <a:off x="2288438" y="256275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6CD349-3957-5949-B9D9-758734E007D0}"/>
              </a:ext>
            </a:extLst>
          </p:cNvPr>
          <p:cNvCxnSpPr>
            <a:cxnSpLocks/>
          </p:cNvCxnSpPr>
          <p:nvPr/>
        </p:nvCxnSpPr>
        <p:spPr>
          <a:xfrm rot="5400000">
            <a:off x="1484987" y="179466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027F657-11CF-D443-BC2F-564560974CF2}"/>
              </a:ext>
            </a:extLst>
          </p:cNvPr>
          <p:cNvCxnSpPr>
            <a:cxnSpLocks/>
          </p:cNvCxnSpPr>
          <p:nvPr/>
        </p:nvCxnSpPr>
        <p:spPr>
          <a:xfrm rot="5400000">
            <a:off x="1496012" y="193243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0EF0A-3267-7543-9FA3-8F71CE5BAE38}"/>
              </a:ext>
            </a:extLst>
          </p:cNvPr>
          <p:cNvCxnSpPr>
            <a:cxnSpLocks/>
          </p:cNvCxnSpPr>
          <p:nvPr/>
        </p:nvCxnSpPr>
        <p:spPr>
          <a:xfrm rot="5400000">
            <a:off x="1489864" y="2064105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3AF049-ADFF-384D-ADED-82EA65DEB82A}"/>
              </a:ext>
            </a:extLst>
          </p:cNvPr>
          <p:cNvCxnSpPr>
            <a:cxnSpLocks/>
          </p:cNvCxnSpPr>
          <p:nvPr/>
        </p:nvCxnSpPr>
        <p:spPr>
          <a:xfrm rot="5400000">
            <a:off x="1500889" y="2201875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7622FFE-0282-5B4D-9F14-4812D4578E8C}"/>
              </a:ext>
            </a:extLst>
          </p:cNvPr>
          <p:cNvCxnSpPr>
            <a:cxnSpLocks/>
          </p:cNvCxnSpPr>
          <p:nvPr/>
        </p:nvCxnSpPr>
        <p:spPr>
          <a:xfrm rot="5400000">
            <a:off x="1496012" y="232989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C550AD3-146B-1E41-A205-479496BF4851}"/>
              </a:ext>
            </a:extLst>
          </p:cNvPr>
          <p:cNvCxnSpPr>
            <a:cxnSpLocks/>
          </p:cNvCxnSpPr>
          <p:nvPr/>
        </p:nvCxnSpPr>
        <p:spPr>
          <a:xfrm rot="5400000">
            <a:off x="1507037" y="246766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BD312F-749D-0C45-8F85-22E188412A22}"/>
              </a:ext>
            </a:extLst>
          </p:cNvPr>
          <p:cNvCxnSpPr>
            <a:cxnSpLocks/>
          </p:cNvCxnSpPr>
          <p:nvPr/>
        </p:nvCxnSpPr>
        <p:spPr>
          <a:xfrm rot="5400000">
            <a:off x="1496012" y="25834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AF0B759-DFF4-154C-BAA2-C1632A2B483B}"/>
              </a:ext>
            </a:extLst>
          </p:cNvPr>
          <p:cNvCxnSpPr>
            <a:cxnSpLocks/>
          </p:cNvCxnSpPr>
          <p:nvPr/>
        </p:nvCxnSpPr>
        <p:spPr>
          <a:xfrm rot="5400000">
            <a:off x="1507037" y="272125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DF31B0B-2EE1-7C45-8CB1-BE322F8C3FF3}"/>
              </a:ext>
            </a:extLst>
          </p:cNvPr>
          <p:cNvCxnSpPr>
            <a:cxnSpLocks/>
          </p:cNvCxnSpPr>
          <p:nvPr/>
        </p:nvCxnSpPr>
        <p:spPr>
          <a:xfrm rot="5400000">
            <a:off x="1489863" y="284683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1FE3202-6ACC-CA4B-8B5B-F7D75AEA5CDC}"/>
              </a:ext>
            </a:extLst>
          </p:cNvPr>
          <p:cNvCxnSpPr>
            <a:cxnSpLocks/>
          </p:cNvCxnSpPr>
          <p:nvPr/>
        </p:nvCxnSpPr>
        <p:spPr>
          <a:xfrm rot="5400000">
            <a:off x="1500888" y="298460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E598EE6-ED1F-AB45-B310-E2C57DD9C6C0}"/>
              </a:ext>
            </a:extLst>
          </p:cNvPr>
          <p:cNvCxnSpPr>
            <a:cxnSpLocks/>
          </p:cNvCxnSpPr>
          <p:nvPr/>
        </p:nvCxnSpPr>
        <p:spPr>
          <a:xfrm rot="5400000">
            <a:off x="1496012" y="3110179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63737E-75DD-9D43-8146-81C738475DB2}"/>
              </a:ext>
            </a:extLst>
          </p:cNvPr>
          <p:cNvCxnSpPr>
            <a:cxnSpLocks/>
          </p:cNvCxnSpPr>
          <p:nvPr/>
        </p:nvCxnSpPr>
        <p:spPr>
          <a:xfrm rot="5400000">
            <a:off x="1507037" y="3247949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0E83F2D-498F-6841-A998-253AFE7F49C6}"/>
              </a:ext>
            </a:extLst>
          </p:cNvPr>
          <p:cNvCxnSpPr>
            <a:cxnSpLocks/>
          </p:cNvCxnSpPr>
          <p:nvPr/>
        </p:nvCxnSpPr>
        <p:spPr>
          <a:xfrm rot="5400000">
            <a:off x="1496012" y="3354018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6D506238-C2B9-FF42-BD42-56C5B0F5D435}"/>
              </a:ext>
            </a:extLst>
          </p:cNvPr>
          <p:cNvSpPr/>
          <p:nvPr/>
        </p:nvSpPr>
        <p:spPr>
          <a:xfrm>
            <a:off x="3766782" y="160121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BE79037-ABFB-4040-A793-0126D3E93395}"/>
              </a:ext>
            </a:extLst>
          </p:cNvPr>
          <p:cNvSpPr/>
          <p:nvPr/>
        </p:nvSpPr>
        <p:spPr>
          <a:xfrm>
            <a:off x="3766782" y="181918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912755-ED65-C344-9720-8FB3EE75203E}"/>
              </a:ext>
            </a:extLst>
          </p:cNvPr>
          <p:cNvSpPr/>
          <p:nvPr/>
        </p:nvSpPr>
        <p:spPr>
          <a:xfrm>
            <a:off x="3766782" y="203715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B4F7830-42B6-9D4B-BA81-F56E41190BD9}"/>
              </a:ext>
            </a:extLst>
          </p:cNvPr>
          <p:cNvSpPr/>
          <p:nvPr/>
        </p:nvSpPr>
        <p:spPr>
          <a:xfrm>
            <a:off x="3766782" y="2252873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00D0764-6BD9-984C-A777-6150343C0E9A}"/>
              </a:ext>
            </a:extLst>
          </p:cNvPr>
          <p:cNvSpPr/>
          <p:nvPr/>
        </p:nvSpPr>
        <p:spPr>
          <a:xfrm>
            <a:off x="3766782" y="249607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5B63024-6653-AB42-88AF-7B9C5FC971E2}"/>
              </a:ext>
            </a:extLst>
          </p:cNvPr>
          <p:cNvSpPr/>
          <p:nvPr/>
        </p:nvSpPr>
        <p:spPr>
          <a:xfrm>
            <a:off x="3766782" y="273293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54C7600-014F-6B42-B9C3-BF3987171934}"/>
              </a:ext>
            </a:extLst>
          </p:cNvPr>
          <p:cNvSpPr/>
          <p:nvPr/>
        </p:nvSpPr>
        <p:spPr>
          <a:xfrm>
            <a:off x="3766782" y="2974467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5222C8A-9C9E-7744-8290-46C6BC3E0451}"/>
              </a:ext>
            </a:extLst>
          </p:cNvPr>
          <p:cNvSpPr/>
          <p:nvPr/>
        </p:nvSpPr>
        <p:spPr>
          <a:xfrm>
            <a:off x="3766782" y="31924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80A49C1-BE33-624D-8C25-6AFADC97E8DA}"/>
              </a:ext>
            </a:extLst>
          </p:cNvPr>
          <p:cNvSpPr/>
          <p:nvPr/>
        </p:nvSpPr>
        <p:spPr>
          <a:xfrm>
            <a:off x="3766782" y="341041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D07D5C1-437E-A448-955D-AEBF7E64226C}"/>
              </a:ext>
            </a:extLst>
          </p:cNvPr>
          <p:cNvSpPr/>
          <p:nvPr/>
        </p:nvSpPr>
        <p:spPr>
          <a:xfrm>
            <a:off x="3766782" y="3626129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7CD42A0-A332-7C4C-94DE-7DD50F20546B}"/>
              </a:ext>
            </a:extLst>
          </p:cNvPr>
          <p:cNvSpPr/>
          <p:nvPr/>
        </p:nvSpPr>
        <p:spPr>
          <a:xfrm>
            <a:off x="3766782" y="3869333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215CA88-49F3-2645-980E-D51033B2B88C}"/>
              </a:ext>
            </a:extLst>
          </p:cNvPr>
          <p:cNvSpPr/>
          <p:nvPr/>
        </p:nvSpPr>
        <p:spPr>
          <a:xfrm>
            <a:off x="3766782" y="410619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C71A39-502D-7F47-86D2-180F8C057C13}"/>
              </a:ext>
            </a:extLst>
          </p:cNvPr>
          <p:cNvSpPr/>
          <p:nvPr/>
        </p:nvSpPr>
        <p:spPr>
          <a:xfrm>
            <a:off x="3766782" y="435111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A6DD10E-9177-8846-9CA9-E14931568E9A}"/>
              </a:ext>
            </a:extLst>
          </p:cNvPr>
          <p:cNvSpPr/>
          <p:nvPr/>
        </p:nvSpPr>
        <p:spPr>
          <a:xfrm>
            <a:off x="3766782" y="45690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FE830F-FF7B-C24A-8AF3-467FB139268F}"/>
              </a:ext>
            </a:extLst>
          </p:cNvPr>
          <p:cNvSpPr/>
          <p:nvPr/>
        </p:nvSpPr>
        <p:spPr>
          <a:xfrm>
            <a:off x="3766782" y="5001645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62829F1-ADD6-374B-A661-199782CFBF55}"/>
              </a:ext>
            </a:extLst>
          </p:cNvPr>
          <p:cNvSpPr/>
          <p:nvPr/>
        </p:nvSpPr>
        <p:spPr>
          <a:xfrm>
            <a:off x="3766782" y="477650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C161CDF-A9EA-F74A-A5CA-ED717F314EAD}"/>
              </a:ext>
            </a:extLst>
          </p:cNvPr>
          <p:cNvSpPr/>
          <p:nvPr/>
        </p:nvSpPr>
        <p:spPr>
          <a:xfrm>
            <a:off x="3766782" y="5245982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7EC9548-51B0-AA43-AC4D-FD164F6B6A76}"/>
              </a:ext>
            </a:extLst>
          </p:cNvPr>
          <p:cNvSpPr/>
          <p:nvPr/>
        </p:nvSpPr>
        <p:spPr>
          <a:xfrm>
            <a:off x="3766782" y="5482841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A2CFF6-7B32-674B-8F75-1846BCFF98E8}"/>
              </a:ext>
            </a:extLst>
          </p:cNvPr>
          <p:cNvSpPr txBox="1"/>
          <p:nvPr/>
        </p:nvSpPr>
        <p:spPr>
          <a:xfrm rot="5400000">
            <a:off x="3687481" y="5735736"/>
            <a:ext cx="50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191852C-0D95-E44E-8276-994E5334394C}"/>
              </a:ext>
            </a:extLst>
          </p:cNvPr>
          <p:cNvCxnSpPr>
            <a:cxnSpLocks/>
          </p:cNvCxnSpPr>
          <p:nvPr/>
        </p:nvCxnSpPr>
        <p:spPr>
          <a:xfrm>
            <a:off x="4281776" y="34104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21B38BB9-3E22-334F-9BC0-46057636916C}"/>
              </a:ext>
            </a:extLst>
          </p:cNvPr>
          <p:cNvSpPr/>
          <p:nvPr/>
        </p:nvSpPr>
        <p:spPr>
          <a:xfrm>
            <a:off x="5205094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E2F9D71-D6FF-414F-90ED-2E130B4C8738}"/>
              </a:ext>
            </a:extLst>
          </p:cNvPr>
          <p:cNvSpPr/>
          <p:nvPr/>
        </p:nvSpPr>
        <p:spPr>
          <a:xfrm>
            <a:off x="5205094" y="3036266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0C134DB-F5C1-ED49-8BF1-8DF100F9E150}"/>
              </a:ext>
            </a:extLst>
          </p:cNvPr>
          <p:cNvSpPr/>
          <p:nvPr/>
        </p:nvSpPr>
        <p:spPr>
          <a:xfrm>
            <a:off x="5205094" y="3403278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3B00ED0F-EBC4-174F-B11E-75E5B22FF9E6}"/>
              </a:ext>
            </a:extLst>
          </p:cNvPr>
          <p:cNvSpPr/>
          <p:nvPr/>
        </p:nvSpPr>
        <p:spPr>
          <a:xfrm>
            <a:off x="5205094" y="377029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8B3BDE6-2AF0-334F-85C6-E6D63CEFB605}"/>
              </a:ext>
            </a:extLst>
          </p:cNvPr>
          <p:cNvCxnSpPr>
            <a:cxnSpLocks/>
          </p:cNvCxnSpPr>
          <p:nvPr/>
        </p:nvCxnSpPr>
        <p:spPr>
          <a:xfrm>
            <a:off x="6751929" y="3490384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554B55A-8770-7841-819D-407B0A1438C2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999400-7035-004E-A81E-CA0ED8D762CC}"/>
              </a:ext>
            </a:extLst>
          </p:cNvPr>
          <p:cNvCxnSpPr>
            <a:cxnSpLocks/>
          </p:cNvCxnSpPr>
          <p:nvPr/>
        </p:nvCxnSpPr>
        <p:spPr>
          <a:xfrm>
            <a:off x="5574182" y="3127706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0424374-7234-CA4E-9E01-92AB9A577A39}"/>
              </a:ext>
            </a:extLst>
          </p:cNvPr>
          <p:cNvCxnSpPr>
            <a:cxnSpLocks/>
          </p:cNvCxnSpPr>
          <p:nvPr/>
        </p:nvCxnSpPr>
        <p:spPr>
          <a:xfrm>
            <a:off x="6751929" y="3872277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A6990B0-71AE-EA4A-A8C0-983159FFA310}"/>
              </a:ext>
            </a:extLst>
          </p:cNvPr>
          <p:cNvCxnSpPr>
            <a:cxnSpLocks/>
          </p:cNvCxnSpPr>
          <p:nvPr/>
        </p:nvCxnSpPr>
        <p:spPr>
          <a:xfrm>
            <a:off x="5574182" y="387229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B7642E8-5054-C74D-B085-1C5426ECE1AB}"/>
              </a:ext>
            </a:extLst>
          </p:cNvPr>
          <p:cNvCxnSpPr>
            <a:cxnSpLocks/>
          </p:cNvCxnSpPr>
          <p:nvPr/>
        </p:nvCxnSpPr>
        <p:spPr>
          <a:xfrm>
            <a:off x="5574182" y="2744930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790E17C-8C02-4745-A5BF-CCF5A1BBC728}"/>
              </a:ext>
            </a:extLst>
          </p:cNvPr>
          <p:cNvCxnSpPr>
            <a:cxnSpLocks/>
          </p:cNvCxnSpPr>
          <p:nvPr/>
        </p:nvCxnSpPr>
        <p:spPr>
          <a:xfrm flipV="1">
            <a:off x="5574182" y="3501855"/>
            <a:ext cx="793754" cy="359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312F3C4-7430-BA4F-880B-1CFBC251B0F0}"/>
              </a:ext>
            </a:extLst>
          </p:cNvPr>
          <p:cNvCxnSpPr>
            <a:cxnSpLocks/>
          </p:cNvCxnSpPr>
          <p:nvPr/>
        </p:nvCxnSpPr>
        <p:spPr>
          <a:xfrm flipV="1">
            <a:off x="5574182" y="3127706"/>
            <a:ext cx="793754" cy="741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0D18D54-A39B-0948-82C4-E9C2DCE70664}"/>
              </a:ext>
            </a:extLst>
          </p:cNvPr>
          <p:cNvCxnSpPr>
            <a:cxnSpLocks/>
          </p:cNvCxnSpPr>
          <p:nvPr/>
        </p:nvCxnSpPr>
        <p:spPr>
          <a:xfrm flipV="1">
            <a:off x="5574182" y="2741968"/>
            <a:ext cx="738836" cy="1127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418BD82-94EC-A44B-9C91-90A5D4E10DE3}"/>
              </a:ext>
            </a:extLst>
          </p:cNvPr>
          <p:cNvCxnSpPr>
            <a:cxnSpLocks/>
          </p:cNvCxnSpPr>
          <p:nvPr/>
        </p:nvCxnSpPr>
        <p:spPr>
          <a:xfrm>
            <a:off x="5574182" y="3476781"/>
            <a:ext cx="738836" cy="384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DB1F9AF-3520-6C45-8704-02E3D671BD65}"/>
              </a:ext>
            </a:extLst>
          </p:cNvPr>
          <p:cNvCxnSpPr>
            <a:cxnSpLocks/>
          </p:cNvCxnSpPr>
          <p:nvPr/>
        </p:nvCxnSpPr>
        <p:spPr>
          <a:xfrm flipV="1">
            <a:off x="5574182" y="3124744"/>
            <a:ext cx="738836" cy="335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5F3240A-1642-6745-ACF2-B3429753C19C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60"/>
            <a:ext cx="687629" cy="722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B83BB9D-39A2-CA43-A1C6-3C57F596D49E}"/>
              </a:ext>
            </a:extLst>
          </p:cNvPr>
          <p:cNvCxnSpPr>
            <a:cxnSpLocks/>
          </p:cNvCxnSpPr>
          <p:nvPr/>
        </p:nvCxnSpPr>
        <p:spPr>
          <a:xfrm>
            <a:off x="5574182" y="3157347"/>
            <a:ext cx="793754" cy="319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B32AF-216D-C643-8A6A-83434DA96E4F}"/>
              </a:ext>
            </a:extLst>
          </p:cNvPr>
          <p:cNvCxnSpPr>
            <a:cxnSpLocks/>
          </p:cNvCxnSpPr>
          <p:nvPr/>
        </p:nvCxnSpPr>
        <p:spPr>
          <a:xfrm flipV="1">
            <a:off x="5574182" y="2753959"/>
            <a:ext cx="670660" cy="3614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6E8F6A8-016D-CA4D-A91E-9693E7C0EAFD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93754" cy="41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0F88ED-2B7A-B74A-B5BF-D0D550BD3F52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54396" cy="74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A7CB55AB-E774-F242-A25D-825DB45321FF}"/>
              </a:ext>
            </a:extLst>
          </p:cNvPr>
          <p:cNvCxnSpPr>
            <a:cxnSpLocks/>
          </p:cNvCxnSpPr>
          <p:nvPr/>
        </p:nvCxnSpPr>
        <p:spPr>
          <a:xfrm>
            <a:off x="5574182" y="2753959"/>
            <a:ext cx="738836" cy="1115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096F5613-FB56-5247-B9E4-C0A7B7C26BA1}"/>
              </a:ext>
            </a:extLst>
          </p:cNvPr>
          <p:cNvSpPr/>
          <p:nvPr/>
        </p:nvSpPr>
        <p:spPr>
          <a:xfrm>
            <a:off x="6445635" y="2662520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A43E8A9-F978-A546-8E42-6CD20BC3299A}"/>
              </a:ext>
            </a:extLst>
          </p:cNvPr>
          <p:cNvSpPr/>
          <p:nvPr/>
        </p:nvSpPr>
        <p:spPr>
          <a:xfrm>
            <a:off x="6441648" y="3055374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D16D3FB-D893-5747-BE75-E5C77E417008}"/>
              </a:ext>
            </a:extLst>
          </p:cNvPr>
          <p:cNvSpPr/>
          <p:nvPr/>
        </p:nvSpPr>
        <p:spPr>
          <a:xfrm>
            <a:off x="6440329" y="3407079"/>
            <a:ext cx="185264" cy="18288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90D9755-772C-6D4E-9A70-583BA3903099}"/>
              </a:ext>
            </a:extLst>
          </p:cNvPr>
          <p:cNvSpPr/>
          <p:nvPr/>
        </p:nvSpPr>
        <p:spPr>
          <a:xfrm>
            <a:off x="6441648" y="3779496"/>
            <a:ext cx="185264" cy="18288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D7A58BB-29BE-2143-9B65-ADF84A678E12}"/>
              </a:ext>
            </a:extLst>
          </p:cNvPr>
          <p:cNvCxnSpPr>
            <a:cxnSpLocks/>
          </p:cNvCxnSpPr>
          <p:nvPr/>
        </p:nvCxnSpPr>
        <p:spPr>
          <a:xfrm>
            <a:off x="6759881" y="3146515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FC6A02A-D200-8341-BD03-86AF992842D3}"/>
              </a:ext>
            </a:extLst>
          </p:cNvPr>
          <p:cNvCxnSpPr>
            <a:cxnSpLocks/>
          </p:cNvCxnSpPr>
          <p:nvPr/>
        </p:nvCxnSpPr>
        <p:spPr>
          <a:xfrm>
            <a:off x="6759881" y="2753959"/>
            <a:ext cx="793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0D1D552-7FB7-C145-8587-091C280A5B20}"/>
              </a:ext>
            </a:extLst>
          </p:cNvPr>
          <p:cNvCxnSpPr>
            <a:cxnSpLocks/>
          </p:cNvCxnSpPr>
          <p:nvPr/>
        </p:nvCxnSpPr>
        <p:spPr>
          <a:xfrm flipV="1">
            <a:off x="2379187" y="1719072"/>
            <a:ext cx="1376002" cy="938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E350565-527F-3D42-984B-0842FC88738B}"/>
              </a:ext>
            </a:extLst>
          </p:cNvPr>
          <p:cNvCxnSpPr>
            <a:cxnSpLocks/>
            <a:stCxn id="17" idx="14"/>
            <a:endCxn id="87" idx="3"/>
          </p:cNvCxnSpPr>
          <p:nvPr/>
        </p:nvCxnSpPr>
        <p:spPr>
          <a:xfrm flipV="1">
            <a:off x="1520396" y="2408971"/>
            <a:ext cx="2273517" cy="1043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4C77E66-C9B8-7741-945E-EB85391C16FF}"/>
              </a:ext>
            </a:extLst>
          </p:cNvPr>
          <p:cNvCxnSpPr>
            <a:cxnSpLocks/>
            <a:endCxn id="98" idx="3"/>
          </p:cNvCxnSpPr>
          <p:nvPr/>
        </p:nvCxnSpPr>
        <p:spPr>
          <a:xfrm>
            <a:off x="2216977" y="3845499"/>
            <a:ext cx="1576936" cy="1312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3D1C890-EFFD-154B-843F-8AD203A92243}"/>
              </a:ext>
            </a:extLst>
          </p:cNvPr>
          <p:cNvSpPr/>
          <p:nvPr/>
        </p:nvSpPr>
        <p:spPr>
          <a:xfrm>
            <a:off x="6037022" y="5526699"/>
            <a:ext cx="2795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Not invariant to translation!</a:t>
            </a:r>
          </a:p>
        </p:txBody>
      </p:sp>
    </p:spTree>
    <p:extLst>
      <p:ext uri="{BB962C8B-B14F-4D97-AF65-F5344CB8AC3E}">
        <p14:creationId xmlns:p14="http://schemas.microsoft.com/office/powerpoint/2010/main" val="5914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3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149-6FBA-914F-8115-4D99DA40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4126-F692-4C48-90D5-304EFD90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Detect the same feature at different positions in the input, e.g., image or an ECG signal</a:t>
            </a:r>
          </a:p>
          <a:p>
            <a:r>
              <a:rPr lang="en-US"/>
              <a:t>Preserve input topology</a:t>
            </a:r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E7DF1-482A-994C-9DD6-C9AFE0CF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5149-4DA9-A340-BD37-32888FCC8009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0B346-E814-BE44-B348-A9E672C7DB48}"/>
              </a:ext>
            </a:extLst>
          </p:cNvPr>
          <p:cNvSpPr/>
          <p:nvPr/>
        </p:nvSpPr>
        <p:spPr>
          <a:xfrm>
            <a:off x="2615237" y="3550310"/>
            <a:ext cx="1828800" cy="182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87C8579-C889-A645-9002-2DFFE436F649}"/>
              </a:ext>
            </a:extLst>
          </p:cNvPr>
          <p:cNvSpPr/>
          <p:nvPr/>
        </p:nvSpPr>
        <p:spPr>
          <a:xfrm>
            <a:off x="2615237" y="3550310"/>
            <a:ext cx="1183524" cy="1389888"/>
          </a:xfrm>
          <a:custGeom>
            <a:avLst/>
            <a:gdLst>
              <a:gd name="connsiteX0" fmla="*/ 0 w 1183524"/>
              <a:gd name="connsiteY0" fmla="*/ 1389888 h 1389888"/>
              <a:gd name="connsiteX1" fmla="*/ 85344 w 1183524"/>
              <a:gd name="connsiteY1" fmla="*/ 1377696 h 1389888"/>
              <a:gd name="connsiteX2" fmla="*/ 146304 w 1183524"/>
              <a:gd name="connsiteY2" fmla="*/ 1365504 h 1389888"/>
              <a:gd name="connsiteX3" fmla="*/ 256032 w 1183524"/>
              <a:gd name="connsiteY3" fmla="*/ 1353312 h 1389888"/>
              <a:gd name="connsiteX4" fmla="*/ 292608 w 1183524"/>
              <a:gd name="connsiteY4" fmla="*/ 1341120 h 1389888"/>
              <a:gd name="connsiteX5" fmla="*/ 353568 w 1183524"/>
              <a:gd name="connsiteY5" fmla="*/ 1328928 h 1389888"/>
              <a:gd name="connsiteX6" fmla="*/ 426720 w 1183524"/>
              <a:gd name="connsiteY6" fmla="*/ 1280160 h 1389888"/>
              <a:gd name="connsiteX7" fmla="*/ 463296 w 1183524"/>
              <a:gd name="connsiteY7" fmla="*/ 1255776 h 1389888"/>
              <a:gd name="connsiteX8" fmla="*/ 573024 w 1183524"/>
              <a:gd name="connsiteY8" fmla="*/ 1194816 h 1389888"/>
              <a:gd name="connsiteX9" fmla="*/ 609600 w 1183524"/>
              <a:gd name="connsiteY9" fmla="*/ 1170432 h 1389888"/>
              <a:gd name="connsiteX10" fmla="*/ 646176 w 1183524"/>
              <a:gd name="connsiteY10" fmla="*/ 1158240 h 1389888"/>
              <a:gd name="connsiteX11" fmla="*/ 719328 w 1183524"/>
              <a:gd name="connsiteY11" fmla="*/ 1109472 h 1389888"/>
              <a:gd name="connsiteX12" fmla="*/ 780288 w 1183524"/>
              <a:gd name="connsiteY12" fmla="*/ 1048512 h 1389888"/>
              <a:gd name="connsiteX13" fmla="*/ 902208 w 1183524"/>
              <a:gd name="connsiteY13" fmla="*/ 926592 h 1389888"/>
              <a:gd name="connsiteX14" fmla="*/ 938784 w 1183524"/>
              <a:gd name="connsiteY14" fmla="*/ 890016 h 1389888"/>
              <a:gd name="connsiteX15" fmla="*/ 1024128 w 1183524"/>
              <a:gd name="connsiteY15" fmla="*/ 780288 h 1389888"/>
              <a:gd name="connsiteX16" fmla="*/ 1036320 w 1183524"/>
              <a:gd name="connsiteY16" fmla="*/ 743712 h 1389888"/>
              <a:gd name="connsiteX17" fmla="*/ 1085088 w 1183524"/>
              <a:gd name="connsiteY17" fmla="*/ 670560 h 1389888"/>
              <a:gd name="connsiteX18" fmla="*/ 1109472 w 1183524"/>
              <a:gd name="connsiteY18" fmla="*/ 597408 h 1389888"/>
              <a:gd name="connsiteX19" fmla="*/ 1133856 w 1183524"/>
              <a:gd name="connsiteY19" fmla="*/ 475488 h 1389888"/>
              <a:gd name="connsiteX20" fmla="*/ 1146048 w 1183524"/>
              <a:gd name="connsiteY20" fmla="*/ 414528 h 1389888"/>
              <a:gd name="connsiteX21" fmla="*/ 1158240 w 1183524"/>
              <a:gd name="connsiteY21" fmla="*/ 243840 h 1389888"/>
              <a:gd name="connsiteX22" fmla="*/ 1182624 w 1183524"/>
              <a:gd name="connsiteY22" fmla="*/ 85344 h 1389888"/>
              <a:gd name="connsiteX23" fmla="*/ 1182624 w 1183524"/>
              <a:gd name="connsiteY23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83524" h="1389888">
                <a:moveTo>
                  <a:pt x="0" y="1389888"/>
                </a:moveTo>
                <a:cubicBezTo>
                  <a:pt x="28448" y="1385824"/>
                  <a:pt x="56998" y="1382420"/>
                  <a:pt x="85344" y="1377696"/>
                </a:cubicBezTo>
                <a:cubicBezTo>
                  <a:pt x="105784" y="1374289"/>
                  <a:pt x="125790" y="1368435"/>
                  <a:pt x="146304" y="1365504"/>
                </a:cubicBezTo>
                <a:cubicBezTo>
                  <a:pt x="182735" y="1360300"/>
                  <a:pt x="219456" y="1357376"/>
                  <a:pt x="256032" y="1353312"/>
                </a:cubicBezTo>
                <a:cubicBezTo>
                  <a:pt x="268224" y="1349248"/>
                  <a:pt x="280140" y="1344237"/>
                  <a:pt x="292608" y="1341120"/>
                </a:cubicBezTo>
                <a:cubicBezTo>
                  <a:pt x="312712" y="1336094"/>
                  <a:pt x="334703" y="1337503"/>
                  <a:pt x="353568" y="1328928"/>
                </a:cubicBezTo>
                <a:cubicBezTo>
                  <a:pt x="380247" y="1316801"/>
                  <a:pt x="402336" y="1296416"/>
                  <a:pt x="426720" y="1280160"/>
                </a:cubicBezTo>
                <a:cubicBezTo>
                  <a:pt x="438912" y="1272032"/>
                  <a:pt x="449395" y="1260410"/>
                  <a:pt x="463296" y="1255776"/>
                </a:cubicBezTo>
                <a:cubicBezTo>
                  <a:pt x="527674" y="1234317"/>
                  <a:pt x="489179" y="1250713"/>
                  <a:pt x="573024" y="1194816"/>
                </a:cubicBezTo>
                <a:cubicBezTo>
                  <a:pt x="585216" y="1186688"/>
                  <a:pt x="595699" y="1175066"/>
                  <a:pt x="609600" y="1170432"/>
                </a:cubicBezTo>
                <a:cubicBezTo>
                  <a:pt x="621792" y="1166368"/>
                  <a:pt x="634942" y="1164481"/>
                  <a:pt x="646176" y="1158240"/>
                </a:cubicBezTo>
                <a:cubicBezTo>
                  <a:pt x="671794" y="1144008"/>
                  <a:pt x="719328" y="1109472"/>
                  <a:pt x="719328" y="1109472"/>
                </a:cubicBezTo>
                <a:cubicBezTo>
                  <a:pt x="770805" y="1032256"/>
                  <a:pt x="712555" y="1109472"/>
                  <a:pt x="780288" y="1048512"/>
                </a:cubicBezTo>
                <a:lnTo>
                  <a:pt x="902208" y="926592"/>
                </a:lnTo>
                <a:cubicBezTo>
                  <a:pt x="914400" y="914400"/>
                  <a:pt x="929220" y="904362"/>
                  <a:pt x="938784" y="890016"/>
                </a:cubicBezTo>
                <a:cubicBezTo>
                  <a:pt x="997116" y="802518"/>
                  <a:pt x="966830" y="837586"/>
                  <a:pt x="1024128" y="780288"/>
                </a:cubicBezTo>
                <a:cubicBezTo>
                  <a:pt x="1028192" y="768096"/>
                  <a:pt x="1030079" y="754946"/>
                  <a:pt x="1036320" y="743712"/>
                </a:cubicBezTo>
                <a:cubicBezTo>
                  <a:pt x="1050552" y="718094"/>
                  <a:pt x="1075821" y="698362"/>
                  <a:pt x="1085088" y="670560"/>
                </a:cubicBezTo>
                <a:cubicBezTo>
                  <a:pt x="1093216" y="646176"/>
                  <a:pt x="1104431" y="622612"/>
                  <a:pt x="1109472" y="597408"/>
                </a:cubicBezTo>
                <a:lnTo>
                  <a:pt x="1133856" y="475488"/>
                </a:lnTo>
                <a:lnTo>
                  <a:pt x="1146048" y="414528"/>
                </a:lnTo>
                <a:cubicBezTo>
                  <a:pt x="1150112" y="357632"/>
                  <a:pt x="1152564" y="300598"/>
                  <a:pt x="1158240" y="243840"/>
                </a:cubicBezTo>
                <a:cubicBezTo>
                  <a:pt x="1168456" y="141682"/>
                  <a:pt x="1174725" y="195927"/>
                  <a:pt x="1182624" y="85344"/>
                </a:cubicBezTo>
                <a:cubicBezTo>
                  <a:pt x="1184651" y="56968"/>
                  <a:pt x="1182624" y="28448"/>
                  <a:pt x="1182624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3BCFAC-041C-9F4B-8E1F-3CFB9B21A7D7}"/>
              </a:ext>
            </a:extLst>
          </p:cNvPr>
          <p:cNvCxnSpPr/>
          <p:nvPr/>
        </p:nvCxnSpPr>
        <p:spPr>
          <a:xfrm>
            <a:off x="2735884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503757-59BF-054C-89E3-EC31107D0EC9}"/>
              </a:ext>
            </a:extLst>
          </p:cNvPr>
          <p:cNvCxnSpPr/>
          <p:nvPr/>
        </p:nvCxnSpPr>
        <p:spPr>
          <a:xfrm>
            <a:off x="2866339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825D8AC-833E-2440-BD91-CFC691B12483}"/>
              </a:ext>
            </a:extLst>
          </p:cNvPr>
          <p:cNvCxnSpPr/>
          <p:nvPr/>
        </p:nvCxnSpPr>
        <p:spPr>
          <a:xfrm>
            <a:off x="2998012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DF4B2B-744F-F242-9F59-A93626BABEFA}"/>
              </a:ext>
            </a:extLst>
          </p:cNvPr>
          <p:cNvCxnSpPr/>
          <p:nvPr/>
        </p:nvCxnSpPr>
        <p:spPr>
          <a:xfrm>
            <a:off x="3137001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0883AE-1CCA-D245-89F6-5C3B90DE6106}"/>
              </a:ext>
            </a:extLst>
          </p:cNvPr>
          <p:cNvCxnSpPr/>
          <p:nvPr/>
        </p:nvCxnSpPr>
        <p:spPr>
          <a:xfrm>
            <a:off x="3267456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F9B815-15DC-394F-A04B-467A6F1A9FB2}"/>
              </a:ext>
            </a:extLst>
          </p:cNvPr>
          <p:cNvCxnSpPr/>
          <p:nvPr/>
        </p:nvCxnSpPr>
        <p:spPr>
          <a:xfrm>
            <a:off x="3399129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4CF3D7-2C6B-B04A-8B09-0491A1A7F4D6}"/>
              </a:ext>
            </a:extLst>
          </p:cNvPr>
          <p:cNvCxnSpPr/>
          <p:nvPr/>
        </p:nvCxnSpPr>
        <p:spPr>
          <a:xfrm>
            <a:off x="3517392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34BCA4-6536-E947-BE37-3F6899A1B556}"/>
              </a:ext>
            </a:extLst>
          </p:cNvPr>
          <p:cNvCxnSpPr/>
          <p:nvPr/>
        </p:nvCxnSpPr>
        <p:spPr>
          <a:xfrm>
            <a:off x="3647847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E22E11-CEBD-5D4D-BDF9-9DCC88C80406}"/>
              </a:ext>
            </a:extLst>
          </p:cNvPr>
          <p:cNvCxnSpPr/>
          <p:nvPr/>
        </p:nvCxnSpPr>
        <p:spPr>
          <a:xfrm>
            <a:off x="3779520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0BFC3C-117C-A44C-9E12-B79A65774AF9}"/>
              </a:ext>
            </a:extLst>
          </p:cNvPr>
          <p:cNvCxnSpPr/>
          <p:nvPr/>
        </p:nvCxnSpPr>
        <p:spPr>
          <a:xfrm>
            <a:off x="3927043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C8EF7A-035F-3941-B8D7-CCC6DE5AC9EF}"/>
              </a:ext>
            </a:extLst>
          </p:cNvPr>
          <p:cNvCxnSpPr/>
          <p:nvPr/>
        </p:nvCxnSpPr>
        <p:spPr>
          <a:xfrm>
            <a:off x="4057498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0ADDF7-A093-264B-B9C8-4576EAC5DD51}"/>
              </a:ext>
            </a:extLst>
          </p:cNvPr>
          <p:cNvCxnSpPr/>
          <p:nvPr/>
        </p:nvCxnSpPr>
        <p:spPr>
          <a:xfrm>
            <a:off x="4189171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6FC278-23B2-9D4D-B9CA-210F885B64A1}"/>
              </a:ext>
            </a:extLst>
          </p:cNvPr>
          <p:cNvCxnSpPr/>
          <p:nvPr/>
        </p:nvCxnSpPr>
        <p:spPr>
          <a:xfrm>
            <a:off x="4322063" y="355031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2CF26A-9B5E-8E43-AD71-C8DAB7852DFA}"/>
              </a:ext>
            </a:extLst>
          </p:cNvPr>
          <p:cNvCxnSpPr>
            <a:cxnSpLocks/>
          </p:cNvCxnSpPr>
          <p:nvPr/>
        </p:nvCxnSpPr>
        <p:spPr>
          <a:xfrm rot="5400000">
            <a:off x="3518612" y="278221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3699FE-EBC2-2D46-BD30-85D4F1EE3787}"/>
              </a:ext>
            </a:extLst>
          </p:cNvPr>
          <p:cNvCxnSpPr>
            <a:cxnSpLocks/>
          </p:cNvCxnSpPr>
          <p:nvPr/>
        </p:nvCxnSpPr>
        <p:spPr>
          <a:xfrm rot="5400000">
            <a:off x="3529637" y="29199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5752F6-23CF-DB40-8EF9-84CB69749964}"/>
              </a:ext>
            </a:extLst>
          </p:cNvPr>
          <p:cNvCxnSpPr>
            <a:cxnSpLocks/>
          </p:cNvCxnSpPr>
          <p:nvPr/>
        </p:nvCxnSpPr>
        <p:spPr>
          <a:xfrm rot="5400000">
            <a:off x="3523489" y="3051657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6C8734-963C-3E4B-BFBC-75D8FFE13984}"/>
              </a:ext>
            </a:extLst>
          </p:cNvPr>
          <p:cNvCxnSpPr>
            <a:cxnSpLocks/>
          </p:cNvCxnSpPr>
          <p:nvPr/>
        </p:nvCxnSpPr>
        <p:spPr>
          <a:xfrm rot="5400000">
            <a:off x="3534514" y="3189427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CE2F1-B093-6542-AA9E-5C55B02B0566}"/>
              </a:ext>
            </a:extLst>
          </p:cNvPr>
          <p:cNvCxnSpPr>
            <a:cxnSpLocks/>
          </p:cNvCxnSpPr>
          <p:nvPr/>
        </p:nvCxnSpPr>
        <p:spPr>
          <a:xfrm rot="5400000">
            <a:off x="3529637" y="331744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99AAC0-EED6-8745-8F5A-4430E888C29C}"/>
              </a:ext>
            </a:extLst>
          </p:cNvPr>
          <p:cNvCxnSpPr>
            <a:cxnSpLocks/>
          </p:cNvCxnSpPr>
          <p:nvPr/>
        </p:nvCxnSpPr>
        <p:spPr>
          <a:xfrm rot="5400000">
            <a:off x="3540662" y="3455212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221273-46C6-2345-B9CA-7F5F70879843}"/>
              </a:ext>
            </a:extLst>
          </p:cNvPr>
          <p:cNvCxnSpPr>
            <a:cxnSpLocks/>
          </p:cNvCxnSpPr>
          <p:nvPr/>
        </p:nvCxnSpPr>
        <p:spPr>
          <a:xfrm rot="5400000">
            <a:off x="3529637" y="3571036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C4FDCC-08FC-654D-A622-E9C65E425D8B}"/>
              </a:ext>
            </a:extLst>
          </p:cNvPr>
          <p:cNvCxnSpPr>
            <a:cxnSpLocks/>
          </p:cNvCxnSpPr>
          <p:nvPr/>
        </p:nvCxnSpPr>
        <p:spPr>
          <a:xfrm rot="5400000">
            <a:off x="3540662" y="3708806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7BEABA-5985-B94B-879E-E80AAEC1EA62}"/>
              </a:ext>
            </a:extLst>
          </p:cNvPr>
          <p:cNvCxnSpPr>
            <a:cxnSpLocks/>
          </p:cNvCxnSpPr>
          <p:nvPr/>
        </p:nvCxnSpPr>
        <p:spPr>
          <a:xfrm rot="5400000">
            <a:off x="3523488" y="383438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C24D32-F937-EB43-936D-EB2330408F5F}"/>
              </a:ext>
            </a:extLst>
          </p:cNvPr>
          <p:cNvCxnSpPr>
            <a:cxnSpLocks/>
          </p:cNvCxnSpPr>
          <p:nvPr/>
        </p:nvCxnSpPr>
        <p:spPr>
          <a:xfrm rot="5400000">
            <a:off x="3534513" y="3972154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5EEADF-8462-9747-826B-C43A9A6B8B28}"/>
              </a:ext>
            </a:extLst>
          </p:cNvPr>
          <p:cNvCxnSpPr>
            <a:cxnSpLocks/>
          </p:cNvCxnSpPr>
          <p:nvPr/>
        </p:nvCxnSpPr>
        <p:spPr>
          <a:xfrm rot="5400000">
            <a:off x="3529637" y="4097731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2F9B86-16FC-CB48-8FB8-4936E278632F}"/>
              </a:ext>
            </a:extLst>
          </p:cNvPr>
          <p:cNvCxnSpPr>
            <a:cxnSpLocks/>
          </p:cNvCxnSpPr>
          <p:nvPr/>
        </p:nvCxnSpPr>
        <p:spPr>
          <a:xfrm rot="5400000">
            <a:off x="3540662" y="4235501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35EF08-2E0D-AE42-807E-4BB4B55A0E51}"/>
              </a:ext>
            </a:extLst>
          </p:cNvPr>
          <p:cNvCxnSpPr>
            <a:cxnSpLocks/>
          </p:cNvCxnSpPr>
          <p:nvPr/>
        </p:nvCxnSpPr>
        <p:spPr>
          <a:xfrm rot="5400000">
            <a:off x="3529637" y="4341570"/>
            <a:ext cx="0" cy="18288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E87313-FCD0-0143-9403-2503479FC1F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4426965" y="3433721"/>
            <a:ext cx="1711644" cy="434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E1C1FC-48F3-DD45-BDCA-C879904BD107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467214" y="4427920"/>
            <a:ext cx="1714654" cy="291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84544F-A8F2-8C46-80ED-9A32BB5F4B4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450185" y="5122653"/>
            <a:ext cx="1858150" cy="974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FC936B3-2549-0E44-88E3-9D319E26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09" y="2809028"/>
            <a:ext cx="1274710" cy="12493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38D1634-9B6D-E749-A251-BBC075BE7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8" y="4094380"/>
            <a:ext cx="1274710" cy="1249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DCE0704-F58B-4D4C-A6A2-99F63EFB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35" y="5472090"/>
            <a:ext cx="1274710" cy="12493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74DBCBB-BABF-5A44-82EC-5836035E30EE}"/>
              </a:ext>
            </a:extLst>
          </p:cNvPr>
          <p:cNvSpPr/>
          <p:nvPr/>
        </p:nvSpPr>
        <p:spPr>
          <a:xfrm>
            <a:off x="6535786" y="3212935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FF1848-A78B-C247-9AD7-99F78E14A2D6}"/>
              </a:ext>
            </a:extLst>
          </p:cNvPr>
          <p:cNvSpPr/>
          <p:nvPr/>
        </p:nvSpPr>
        <p:spPr>
          <a:xfrm>
            <a:off x="6200690" y="3491422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DEB49D-67F0-CB4C-B87B-034B63251F15}"/>
              </a:ext>
            </a:extLst>
          </p:cNvPr>
          <p:cNvSpPr/>
          <p:nvPr/>
        </p:nvSpPr>
        <p:spPr>
          <a:xfrm>
            <a:off x="6819223" y="4134709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D275A6-B42C-3F40-95BC-1F57B421164C}"/>
              </a:ext>
            </a:extLst>
          </p:cNvPr>
          <p:cNvSpPr/>
          <p:nvPr/>
        </p:nvSpPr>
        <p:spPr>
          <a:xfrm>
            <a:off x="6245928" y="4745380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12DF03-9442-844A-86BE-FF1268C48485}"/>
              </a:ext>
            </a:extLst>
          </p:cNvPr>
          <p:cNvSpPr/>
          <p:nvPr/>
        </p:nvSpPr>
        <p:spPr>
          <a:xfrm>
            <a:off x="6831476" y="5501137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F85E40-615E-4A47-B2C9-A60E1F7716D3}"/>
              </a:ext>
            </a:extLst>
          </p:cNvPr>
          <p:cNvSpPr/>
          <p:nvPr/>
        </p:nvSpPr>
        <p:spPr>
          <a:xfrm>
            <a:off x="6694986" y="5957373"/>
            <a:ext cx="409904" cy="438273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4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52400" y="152400"/>
            <a:ext cx="853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t"/>
          <a:lstStyle/>
          <a:p>
            <a:pPr defTabSz="914400">
              <a:defRPr/>
            </a:pPr>
            <a:r>
              <a:rPr lang="en-US" sz="2800" b="1">
                <a:latin typeface="+mn-lt"/>
                <a:ea typeface="+mj-ea"/>
                <a:cs typeface="+mj-cs"/>
              </a:rPr>
              <a:t>Modeling strategy (Convolutional neural network)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71500" y="1342917"/>
            <a:ext cx="8001000" cy="4172167"/>
            <a:chOff x="304800" y="2714055"/>
            <a:chExt cx="8001000" cy="4172167"/>
          </a:xfrm>
        </p:grpSpPr>
        <p:pic>
          <p:nvPicPr>
            <p:cNvPr id="7" name="Picture 6" descr="Convolution_schematic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2714055"/>
              <a:ext cx="5715000" cy="4172167"/>
            </a:xfrm>
            <a:prstGeom prst="rect">
              <a:avLst/>
            </a:prstGeom>
          </p:spPr>
        </p:pic>
        <p:pic>
          <p:nvPicPr>
            <p:cNvPr id="10" name="Picture 9" descr="Fig2.ti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8" t="9142" r="43883" b="67450"/>
            <a:stretch/>
          </p:blipFill>
          <p:spPr>
            <a:xfrm>
              <a:off x="304800" y="4073891"/>
              <a:ext cx="1862666" cy="145249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200" y="4267200"/>
              <a:ext cx="228600" cy="228600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838200" y="3200400"/>
              <a:ext cx="2286000" cy="1066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66800" y="3276600"/>
              <a:ext cx="4648200" cy="990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838200" y="4495800"/>
              <a:ext cx="22860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4495800"/>
              <a:ext cx="4648200" cy="1295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448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A9A43-1FDF-9141-AD40-E0BE8587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Neural Networks in R</a:t>
            </a:r>
            <a:endParaRPr lang="en-US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B3F99045-5B9E-ABB5-8387-C6E6F5D3C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6" y="1643178"/>
            <a:ext cx="9032343" cy="44987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E0BB0-50B1-9A23-EF10-7E715B52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3ECB2-0663-C078-E7A9-E27CA662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ADD-4F82-9A8A-D231-9E1A60C7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Formal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593-BA65-7CB3-DD6E-E8A71805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3369"/>
            <a:ext cx="8229600" cy="50434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cs typeface="Calibri"/>
              </a:rPr>
              <a:t>Confusion matrix:</a:t>
            </a:r>
            <a:r>
              <a:rPr lang="en-US">
                <a:cs typeface="Calibri"/>
              </a:rPr>
              <a:t> </a:t>
            </a:r>
            <a:r>
              <a:rPr lang="en-US">
                <a:ea typeface="+mn-lt"/>
                <a:cs typeface="+mn-lt"/>
              </a:rPr>
              <a:t>tabulates each combination of predicted and actual values: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u="sng">
                <a:cs typeface="Calibri"/>
              </a:rPr>
              <a:t>Overfitting:</a:t>
            </a:r>
            <a:r>
              <a:rPr lang="en-US">
                <a:cs typeface="Calibri"/>
              </a:rPr>
              <a:t> Dangerously</a:t>
            </a:r>
            <a:r>
              <a:rPr lang="en-US">
                <a:ea typeface="+mn-lt"/>
                <a:cs typeface="+mn-lt"/>
              </a:rPr>
              <a:t> over-optimistic assessments— this is a </a:t>
            </a:r>
            <a:r>
              <a:rPr lang="en-US" i="1">
                <a:ea typeface="+mn-lt"/>
                <a:cs typeface="+mn-lt"/>
              </a:rPr>
              <a:t>big problem </a:t>
            </a:r>
            <a:r>
              <a:rPr lang="en-US">
                <a:ea typeface="+mn-lt"/>
                <a:cs typeface="+mn-lt"/>
              </a:rPr>
              <a:t>in machine learning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5485-A3C3-8C8C-9B77-1C3038C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5D490A-BE55-45A2-87DF-9951FA924A53}" type="datetime1">
              <a:rPr lang="en-US" smtClean="0"/>
              <a:pPr>
                <a:defRPr/>
              </a:pPr>
              <a:t>12/10/2023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CEBDD-0642-902B-688A-B0BAB9FC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3EC71C-E09B-44D1-A7D0-FC3DE46D1A9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A black rectangle with black text&#10;&#10;Description automatically generated">
            <a:extLst>
              <a:ext uri="{FF2B5EF4-FFF2-40B4-BE49-F238E27FC236}">
                <a16:creationId xmlns:a16="http://schemas.microsoft.com/office/drawing/2014/main" id="{3DEA0138-690B-1F2A-9AA1-C050DF64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4" y="2827811"/>
            <a:ext cx="7645742" cy="14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4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83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Population Health Data Sciences Machine Learning Workshop</vt:lpstr>
      <vt:lpstr>Agenda</vt:lpstr>
      <vt:lpstr>Formal definitions</vt:lpstr>
      <vt:lpstr>Formal definitions</vt:lpstr>
      <vt:lpstr>Formal definitions</vt:lpstr>
      <vt:lpstr>Formal definitions</vt:lpstr>
      <vt:lpstr>Supervised vs unsupervised learning</vt:lpstr>
      <vt:lpstr>Formal definitions</vt:lpstr>
      <vt:lpstr>Formal definitions</vt:lpstr>
      <vt:lpstr>The caret package in R</vt:lpstr>
      <vt:lpstr>Regularization</vt:lpstr>
      <vt:lpstr>Regularization Example:  Ridge Regression</vt:lpstr>
      <vt:lpstr>Regularization Example:  LASSO Regression</vt:lpstr>
      <vt:lpstr>Regularization Example:  Elastic Net</vt:lpstr>
      <vt:lpstr>Kernel-based machine learning</vt:lpstr>
      <vt:lpstr>Kernel based machine learning</vt:lpstr>
      <vt:lpstr>Support Vector Machines</vt:lpstr>
      <vt:lpstr>Support Vector Machines (Linear Data)</vt:lpstr>
      <vt:lpstr>Support Vector Machines (Linear Data)</vt:lpstr>
      <vt:lpstr>Support Vector Machines (Linear Data)</vt:lpstr>
      <vt:lpstr>A Look into SVM Methodology</vt:lpstr>
      <vt:lpstr>A Look into SVM Methodology</vt:lpstr>
      <vt:lpstr>A Look into SVM Methodology</vt:lpstr>
      <vt:lpstr>A Look into SVM Methodology</vt:lpstr>
      <vt:lpstr>SVM Example in R</vt:lpstr>
      <vt:lpstr>Support Vector Machines (Non-Linear Data)</vt:lpstr>
      <vt:lpstr>Support Vector Machines (Non-Linear Data)</vt:lpstr>
      <vt:lpstr>Support Vector Machines (Non-Linear Data)</vt:lpstr>
      <vt:lpstr>Support Vector Machines (Non-Linear Data)</vt:lpstr>
      <vt:lpstr>The “Kernel Trick”</vt:lpstr>
      <vt:lpstr>The “Kernel Trick”</vt:lpstr>
      <vt:lpstr>Advantages of SVMs</vt:lpstr>
      <vt:lpstr>Disadvantages of SVMs</vt:lpstr>
      <vt:lpstr>Non-linear SVM Examples in R</vt:lpstr>
      <vt:lpstr>Sample population</vt:lpstr>
      <vt:lpstr>Simple decision tree</vt:lpstr>
      <vt:lpstr>Simple decision tree</vt:lpstr>
      <vt:lpstr>Simple decision tree</vt:lpstr>
      <vt:lpstr>Performance of leaf nodes</vt:lpstr>
      <vt:lpstr>Compute Gini impurity</vt:lpstr>
      <vt:lpstr>Compute Gini impurity</vt:lpstr>
      <vt:lpstr>Compute Gini impurity</vt:lpstr>
      <vt:lpstr>Full decision tree</vt:lpstr>
      <vt:lpstr>Basic workflow</vt:lpstr>
      <vt:lpstr>Sample population</vt:lpstr>
      <vt:lpstr>Sample population</vt:lpstr>
      <vt:lpstr>Simple decision tree</vt:lpstr>
      <vt:lpstr>Compute Gini impurity</vt:lpstr>
      <vt:lpstr>Impurity criterion</vt:lpstr>
      <vt:lpstr>Dealing with missing data</vt:lpstr>
      <vt:lpstr>Ensemble learning</vt:lpstr>
      <vt:lpstr>Sample population</vt:lpstr>
      <vt:lpstr>Single decision tree</vt:lpstr>
      <vt:lpstr>Full decision tree</vt:lpstr>
      <vt:lpstr>Simple decision trees in R</vt:lpstr>
      <vt:lpstr>Generating more training data</vt:lpstr>
      <vt:lpstr>Build decision trees</vt:lpstr>
      <vt:lpstr>Ensemble of decision trees</vt:lpstr>
      <vt:lpstr>Ensemble learning</vt:lpstr>
      <vt:lpstr>Random Forests in R</vt:lpstr>
      <vt:lpstr>Some definitions</vt:lpstr>
      <vt:lpstr>Some definitions</vt:lpstr>
      <vt:lpstr>Artificial neuron</vt:lpstr>
      <vt:lpstr>Composite functions</vt:lpstr>
      <vt:lpstr>Example</vt:lpstr>
      <vt:lpstr>Decision boundary</vt:lpstr>
      <vt:lpstr>Decision boundary</vt:lpstr>
      <vt:lpstr>Linear models and decision boundaries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Neural network computations</vt:lpstr>
      <vt:lpstr>Convolutional operator</vt:lpstr>
      <vt:lpstr>Using neural networks</vt:lpstr>
      <vt:lpstr>Using neural networks</vt:lpstr>
      <vt:lpstr>Using neural networks</vt:lpstr>
      <vt:lpstr>Convolution</vt:lpstr>
      <vt:lpstr>PowerPoint Presentation</vt:lpstr>
      <vt:lpstr>Neural Networks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Endovascular therapies for obstructive arterial disease</dc:title>
  <dc:creator>vbk</dc:creator>
  <cp:revision>2</cp:revision>
  <dcterms:created xsi:type="dcterms:W3CDTF">2006-08-16T00:00:00Z</dcterms:created>
  <dcterms:modified xsi:type="dcterms:W3CDTF">2023-12-11T04:50:24Z</dcterms:modified>
</cp:coreProperties>
</file>